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7" r:id="rId2"/>
    <p:sldId id="258" r:id="rId3"/>
    <p:sldId id="724" r:id="rId4"/>
    <p:sldId id="501" r:id="rId5"/>
    <p:sldId id="769" r:id="rId6"/>
    <p:sldId id="748" r:id="rId7"/>
    <p:sldId id="794" r:id="rId8"/>
    <p:sldId id="797" r:id="rId9"/>
    <p:sldId id="770" r:id="rId10"/>
    <p:sldId id="803" r:id="rId11"/>
    <p:sldId id="799" r:id="rId12"/>
    <p:sldId id="768" r:id="rId13"/>
    <p:sldId id="778" r:id="rId14"/>
    <p:sldId id="779" r:id="rId15"/>
    <p:sldId id="781" r:id="rId16"/>
    <p:sldId id="774" r:id="rId17"/>
    <p:sldId id="785" r:id="rId18"/>
    <p:sldId id="771" r:id="rId19"/>
    <p:sldId id="806" r:id="rId20"/>
    <p:sldId id="807" r:id="rId21"/>
    <p:sldId id="809" r:id="rId22"/>
    <p:sldId id="813" r:id="rId23"/>
    <p:sldId id="814" r:id="rId24"/>
    <p:sldId id="810" r:id="rId25"/>
    <p:sldId id="811" r:id="rId26"/>
    <p:sldId id="791" r:id="rId27"/>
    <p:sldId id="512" r:id="rId28"/>
    <p:sldId id="719" r:id="rId29"/>
    <p:sldId id="7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A1A445-4A17-CB02-2CFC-1EC077948CFE}" name="Sieler Jr, Michael James" initials="MS" userId="S::sielerjm@oregonstate.edu::7edeff3c-38ab-4ac3-a485-a5fc2ee9f54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5F02"/>
    <a:srgbClr val="7570B3"/>
    <a:srgbClr val="D73F09"/>
    <a:srgbClr val="FD9409"/>
    <a:srgbClr val="8C00EC"/>
    <a:srgbClr val="65BA36"/>
    <a:srgbClr val="2B66E3"/>
    <a:srgbClr val="AE22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6"/>
    <p:restoredTop sz="72882"/>
  </p:normalViewPr>
  <p:slideViewPr>
    <p:cSldViewPr snapToGrid="0" snapToObjects="1">
      <p:cViewPr varScale="1">
        <p:scale>
          <a:sx n="94" d="100"/>
          <a:sy n="94" d="100"/>
        </p:scale>
        <p:origin x="216" y="3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7" d="100"/>
          <a:sy n="97" d="100"/>
        </p:scale>
        <p:origin x="270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1A4FB8-81B6-A068-0FCF-083E0BF2ED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5ECE1-1FF9-1843-5C06-7FC65F55AF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B90FB3-B849-9B45-8B64-34A0DDFE5A21}" type="datetimeFigureOut">
              <a:rPr lang="en-US" smtClean="0"/>
              <a:t>10/28/24</a:t>
            </a:fld>
            <a:endParaRPr lang="en-US"/>
          </a:p>
        </p:txBody>
      </p:sp>
      <p:sp>
        <p:nvSpPr>
          <p:cNvPr id="4" name="Footer Placeholder 3">
            <a:extLst>
              <a:ext uri="{FF2B5EF4-FFF2-40B4-BE49-F238E27FC236}">
                <a16:creationId xmlns:a16="http://schemas.microsoft.com/office/drawing/2014/main" id="{8C5ED02A-8CF5-9DAA-44CD-7A5EBEB8DB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D2C280-0A15-65DE-40ED-EAA5AD8BAF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A00E3-87BD-9642-BC1E-AAD652D2625F}" type="slidenum">
              <a:rPr lang="en-US" smtClean="0"/>
              <a:t>‹#›</a:t>
            </a:fld>
            <a:endParaRPr lang="en-US"/>
          </a:p>
        </p:txBody>
      </p:sp>
    </p:spTree>
    <p:extLst>
      <p:ext uri="{BB962C8B-B14F-4D97-AF65-F5344CB8AC3E}">
        <p14:creationId xmlns:p14="http://schemas.microsoft.com/office/powerpoint/2010/main" val="340662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BC3BF-1AB3-D04F-AADE-4876542E125E}"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87603-537B-0F4B-8C40-CC534A2BCBE9}" type="slidenum">
              <a:rPr lang="en-US" smtClean="0"/>
              <a:t>‹#›</a:t>
            </a:fld>
            <a:endParaRPr lang="en-US"/>
          </a:p>
        </p:txBody>
      </p:sp>
    </p:spTree>
    <p:extLst>
      <p:ext uri="{BB962C8B-B14F-4D97-AF65-F5344CB8AC3E}">
        <p14:creationId xmlns:p14="http://schemas.microsoft.com/office/powerpoint/2010/main" val="2378578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Michael Sieler</a:t>
            </a:r>
          </a:p>
          <a:p>
            <a:endParaRPr lang="en-US" dirty="0"/>
          </a:p>
          <a:p>
            <a:r>
              <a:rPr lang="en-US" dirty="0"/>
              <a:t>Today, I will be presenting some results of my study modeling the gut microbiomes resistance and resilience to climate change and infection in zebrafish</a:t>
            </a:r>
          </a:p>
        </p:txBody>
      </p:sp>
      <p:sp>
        <p:nvSpPr>
          <p:cNvPr id="4" name="Slide Number Placeholder 3"/>
          <p:cNvSpPr>
            <a:spLocks noGrp="1"/>
          </p:cNvSpPr>
          <p:nvPr>
            <p:ph type="sldNum" sz="quarter" idx="5"/>
          </p:nvPr>
        </p:nvSpPr>
        <p:spPr/>
        <p:txBody>
          <a:bodyPr/>
          <a:lstStyle/>
          <a:p>
            <a:fld id="{E0387603-537B-0F4B-8C40-CC534A2BCBE9}" type="slidenum">
              <a:rPr lang="en-US" smtClean="0"/>
              <a:t>1</a:t>
            </a:fld>
            <a:endParaRPr lang="en-US"/>
          </a:p>
        </p:txBody>
      </p:sp>
    </p:spTree>
    <p:extLst>
      <p:ext uri="{BB962C8B-B14F-4D97-AF65-F5344CB8AC3E}">
        <p14:creationId xmlns:p14="http://schemas.microsoft.com/office/powerpoint/2010/main" val="354421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measured the microbiome's gut microbial diversity, community composition, and then investigated the association between infection outcomes and these microbiome measurements.</a:t>
            </a:r>
          </a:p>
        </p:txBody>
      </p:sp>
      <p:sp>
        <p:nvSpPr>
          <p:cNvPr id="4" name="Slide Number Placeholder 3"/>
          <p:cNvSpPr>
            <a:spLocks noGrp="1"/>
          </p:cNvSpPr>
          <p:nvPr>
            <p:ph type="sldNum" sz="quarter" idx="5"/>
          </p:nvPr>
        </p:nvSpPr>
        <p:spPr/>
        <p:txBody>
          <a:bodyPr/>
          <a:lstStyle/>
          <a:p>
            <a:fld id="{E0387603-537B-0F4B-8C40-CC534A2BCBE9}" type="slidenum">
              <a:rPr lang="en-US" smtClean="0"/>
              <a:t>10</a:t>
            </a:fld>
            <a:endParaRPr lang="en-US"/>
          </a:p>
        </p:txBody>
      </p:sp>
    </p:spTree>
    <p:extLst>
      <p:ext uri="{BB962C8B-B14F-4D97-AF65-F5344CB8AC3E}">
        <p14:creationId xmlns:p14="http://schemas.microsoft.com/office/powerpoint/2010/main" val="174624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analyzed gut microbiome variation in terms of gut microbial alpha diversity</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11</a:t>
            </a:fld>
            <a:endParaRPr lang="en-US"/>
          </a:p>
        </p:txBody>
      </p:sp>
    </p:spTree>
    <p:extLst>
      <p:ext uri="{BB962C8B-B14F-4D97-AF65-F5344CB8AC3E}">
        <p14:creationId xmlns:p14="http://schemas.microsoft.com/office/powerpoint/2010/main" val="132414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a figure displaying median alpha diversity scores as measured by the Simpson’s Index for each temperature and treatment group across time with violin plots indicating the amount of variation for each group</a:t>
            </a:r>
          </a:p>
          <a:p>
            <a:pPr marL="171450" indent="-171450">
              <a:buFont typeface="Arial" panose="020B0604020202020204" pitchFamily="34" charset="0"/>
              <a:buChar char="•"/>
            </a:pPr>
            <a:r>
              <a:rPr lang="en-US" dirty="0"/>
              <a:t>On the y-axis we have alpha-diversity scores, scaled from 0 to 1 based on minimum and maximum observed values</a:t>
            </a:r>
          </a:p>
          <a:p>
            <a:pPr marL="171450" indent="-171450">
              <a:buFont typeface="Arial" panose="020B0604020202020204" pitchFamily="34" charset="0"/>
              <a:buChar char="•"/>
            </a:pPr>
            <a:r>
              <a:rPr lang="en-US" dirty="0"/>
              <a:t>On the x-axis we have time, written as days post exposure</a:t>
            </a:r>
          </a:p>
          <a:p>
            <a:pPr marL="171450" indent="-171450">
              <a:buFont typeface="Arial" panose="020B0604020202020204" pitchFamily="34" charset="0"/>
              <a:buChar char="•"/>
            </a:pPr>
            <a:r>
              <a:rPr lang="en-US" dirty="0"/>
              <a:t>Median Alpha diversity scores will be displayed as circles or diamonds on the plot corresponding to control or exposed treatment groups with corresponding colors indicating water temperature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Here I have the results for our baseline sampling time point at 0 days post exposure,</a:t>
            </a:r>
          </a:p>
          <a:p>
            <a:endParaRPr lang="en-US" dirty="0"/>
          </a:p>
          <a:p>
            <a:r>
              <a:rPr lang="en-US" dirty="0"/>
              <a:t>As expected we see no statistically significant differences between the treatment groups prior to parasite exposure</a:t>
            </a:r>
          </a:p>
        </p:txBody>
      </p:sp>
      <p:sp>
        <p:nvSpPr>
          <p:cNvPr id="4" name="Slide Number Placeholder 3"/>
          <p:cNvSpPr>
            <a:spLocks noGrp="1"/>
          </p:cNvSpPr>
          <p:nvPr>
            <p:ph type="sldNum" sz="quarter" idx="5"/>
          </p:nvPr>
        </p:nvSpPr>
        <p:spPr/>
        <p:txBody>
          <a:bodyPr/>
          <a:lstStyle/>
          <a:p>
            <a:fld id="{E0387603-537B-0F4B-8C40-CC534A2BCBE9}" type="slidenum">
              <a:rPr lang="en-US" smtClean="0"/>
              <a:t>12</a:t>
            </a:fld>
            <a:endParaRPr lang="en-US"/>
          </a:p>
        </p:txBody>
      </p:sp>
    </p:spTree>
    <p:extLst>
      <p:ext uri="{BB962C8B-B14F-4D97-AF65-F5344CB8AC3E}">
        <p14:creationId xmlns:p14="http://schemas.microsoft.com/office/powerpoint/2010/main" val="395499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day 14, we start to see temperature dependent trends in diversification of the parasite exposed fish reared at 28 degrees </a:t>
            </a:r>
            <a:r>
              <a:rPr lang="en-US" dirty="0" err="1"/>
              <a:t>celcius</a:t>
            </a:r>
            <a:r>
              <a:rPr lang="en-US" dirty="0"/>
              <a:t> water temp</a:t>
            </a:r>
            <a:br>
              <a:rPr lang="en-US" dirty="0"/>
            </a:br>
            <a:endParaRPr lang="en-US" dirty="0"/>
          </a:p>
          <a:p>
            <a:r>
              <a:rPr lang="en-US" dirty="0"/>
              <a:t>Notably, </a:t>
            </a:r>
          </a:p>
          <a:p>
            <a:pPr marL="171450" indent="-171450">
              <a:buFont typeface="Arial" panose="020B0604020202020204" pitchFamily="34" charset="0"/>
              <a:buChar char="•"/>
            </a:pPr>
            <a:r>
              <a:rPr lang="en-US" dirty="0"/>
              <a:t>the 28 degree parasite exposed fish display increased variation seen in the wide spread of the violin plot,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1) From 21 to 28 days post exposure, the alpha diversity scores of these 28 degree parasite exposed fish are significantly less than the control fish</a:t>
            </a:r>
          </a:p>
          <a:p>
            <a:pPr marL="628650" lvl="1" indent="-171450">
              <a:buFont typeface="Arial" panose="020B0604020202020204" pitchFamily="34" charset="0"/>
              <a:buChar char="•"/>
            </a:pPr>
            <a:r>
              <a:rPr lang="en-US" dirty="0"/>
              <a:t>These results indicate sensitivity of the gut microbiome to parasite exposure at 28 degree water temperature</a:t>
            </a:r>
          </a:p>
          <a:p>
            <a:pPr marL="628650" lvl="1" indent="-171450">
              <a:buFont typeface="Arial" panose="020B0604020202020204" pitchFamily="34" charset="0"/>
              <a:buChar char="•"/>
            </a:pPr>
            <a:endParaRPr lang="en-US" dirty="0"/>
          </a:p>
          <a:p>
            <a:pPr marL="0" indent="0">
              <a:buFont typeface="Arial" panose="020B0604020202020204" pitchFamily="34" charset="0"/>
              <a:buNone/>
            </a:pPr>
            <a:r>
              <a:rPr lang="en-US" dirty="0"/>
              <a:t>2) Whereas, the trend in alpha diversity scores for the 32 and 35 degree parasite exposed fish are relatively temporally stable and do not differ to their controls</a:t>
            </a:r>
          </a:p>
          <a:p>
            <a:pPr marL="628650" lvl="1" indent="-171450">
              <a:buFont typeface="Arial" panose="020B0604020202020204" pitchFamily="34" charset="0"/>
              <a:buChar char="•"/>
            </a:pPr>
            <a:r>
              <a:rPr lang="en-US" dirty="0"/>
              <a:t>These results indicate the gut microbiome's resistance to parasite exposure at higher water temperatures</a:t>
            </a:r>
          </a:p>
        </p:txBody>
      </p:sp>
      <p:sp>
        <p:nvSpPr>
          <p:cNvPr id="4" name="Slide Number Placeholder 3"/>
          <p:cNvSpPr>
            <a:spLocks noGrp="1"/>
          </p:cNvSpPr>
          <p:nvPr>
            <p:ph type="sldNum" sz="quarter" idx="5"/>
          </p:nvPr>
        </p:nvSpPr>
        <p:spPr/>
        <p:txBody>
          <a:bodyPr/>
          <a:lstStyle/>
          <a:p>
            <a:fld id="{E0387603-537B-0F4B-8C40-CC534A2BCBE9}" type="slidenum">
              <a:rPr lang="en-US" smtClean="0"/>
              <a:t>13</a:t>
            </a:fld>
            <a:endParaRPr lang="en-US"/>
          </a:p>
        </p:txBody>
      </p:sp>
    </p:spTree>
    <p:extLst>
      <p:ext uri="{BB962C8B-B14F-4D97-AF65-F5344CB8AC3E}">
        <p14:creationId xmlns:p14="http://schemas.microsoft.com/office/powerpoint/2010/main" val="264313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experiment, we do not find statistically significant differences between treatment groups across each of the temperature groups, </a:t>
            </a:r>
          </a:p>
          <a:p>
            <a:pPr marL="171450" indent="-171450">
              <a:buFont typeface="Arial" panose="020B0604020202020204" pitchFamily="34" charset="0"/>
              <a:buChar char="•"/>
            </a:pPr>
            <a:r>
              <a:rPr lang="en-US" dirty="0"/>
              <a:t>but there is substantial variation within the parasite exposed groups of the 28 and 32 degree fish indicating sensitivity, and this is likely contributing to our inability to detect statistically significant differences</a:t>
            </a:r>
          </a:p>
          <a:p>
            <a:endParaRPr lang="en-US" dirty="0"/>
          </a:p>
          <a:p>
            <a:r>
              <a:rPr lang="en-US" sz="1200" dirty="0">
                <a:effectLst/>
                <a:latin typeface="Arial" panose="020B0604020202020204" pitchFamily="34" charset="0"/>
                <a:ea typeface="Aptos" panose="020B0004020202020204" pitchFamily="34" charset="0"/>
              </a:rPr>
              <a:t>Collectively, these results suggest that in terms of alpha diversity, the gut microbiome's sensitivity to parasite exposure is a function of water temperature.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14</a:t>
            </a:fld>
            <a:endParaRPr lang="en-US"/>
          </a:p>
        </p:txBody>
      </p:sp>
    </p:spTree>
    <p:extLst>
      <p:ext uri="{BB962C8B-B14F-4D97-AF65-F5344CB8AC3E}">
        <p14:creationId xmlns:p14="http://schemas.microsoft.com/office/powerpoint/2010/main" val="271365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sought to determine how parasite exposure affected gut microbiome community composition across increasing water temperatures and time</a:t>
            </a:r>
          </a:p>
        </p:txBody>
      </p:sp>
      <p:sp>
        <p:nvSpPr>
          <p:cNvPr id="4" name="Slide Number Placeholder 3"/>
          <p:cNvSpPr>
            <a:spLocks noGrp="1"/>
          </p:cNvSpPr>
          <p:nvPr>
            <p:ph type="sldNum" sz="quarter" idx="5"/>
          </p:nvPr>
        </p:nvSpPr>
        <p:spPr/>
        <p:txBody>
          <a:bodyPr/>
          <a:lstStyle/>
          <a:p>
            <a:fld id="{E0387603-537B-0F4B-8C40-CC534A2BCBE9}" type="slidenum">
              <a:rPr lang="en-US" smtClean="0"/>
              <a:t>15</a:t>
            </a:fld>
            <a:endParaRPr lang="en-US"/>
          </a:p>
        </p:txBody>
      </p:sp>
    </p:spTree>
    <p:extLst>
      <p:ext uri="{BB962C8B-B14F-4D97-AF65-F5344CB8AC3E}">
        <p14:creationId xmlns:p14="http://schemas.microsoft.com/office/powerpoint/2010/main" val="78651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beta diversity ordination plots facetted by water temperature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x- and y-axes, labeled MDS1 &amp; 2, represents percent of the variation in Bray-Curtis dissimilarity distance derived from multidimensional scaling</a:t>
            </a:r>
          </a:p>
          <a:p>
            <a:pPr marL="171450" indent="-171450">
              <a:buFont typeface="Arial" panose="020B0604020202020204" pitchFamily="34" charset="0"/>
              <a:buChar char="•"/>
            </a:pPr>
            <a:r>
              <a:rPr lang="en-US" dirty="0"/>
              <a:t>Each point on the plots represents a unique sample, and the points are colored by water temperature. </a:t>
            </a:r>
          </a:p>
          <a:p>
            <a:pPr marL="171450" indent="-171450">
              <a:buFont typeface="Arial" panose="020B0604020202020204" pitchFamily="34" charset="0"/>
              <a:buChar char="•"/>
            </a:pPr>
            <a:r>
              <a:rPr lang="en-US" dirty="0"/>
              <a:t>Again, Circles represent control samples and diamonds represent parasite exposed samples</a:t>
            </a:r>
          </a:p>
          <a:p>
            <a:pPr marL="171450" indent="-171450">
              <a:buFont typeface="Arial" panose="020B0604020202020204" pitchFamily="34" charset="0"/>
              <a:buChar char="•"/>
            </a:pPr>
            <a:r>
              <a:rPr lang="en-US" dirty="0"/>
              <a:t>And, for those not familiar with these plots, the closer the points are to each other indicates that microbial communities of those samples are more similar to one another, and if points are further away that indicates that the communities are more different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figure is only showing the results for our baseline sampling time point prior parasite exposure. </a:t>
            </a:r>
          </a:p>
          <a:p>
            <a:pPr marL="228600" indent="-228600">
              <a:buFont typeface="Arial" panose="020B0604020202020204" pitchFamily="34" charset="0"/>
              <a:buAutoNum type="arabicParenR"/>
            </a:pPr>
            <a:r>
              <a:rPr lang="en-US" dirty="0"/>
              <a:t>And, PERMANOVA tests, did not find statistical differences between the centroids of the treatment groups within the 28 and 32 degree water temperature groups prior to parasite exposure. </a:t>
            </a:r>
          </a:p>
          <a:p>
            <a:pPr marL="685800" lvl="1" indent="-228600">
              <a:buFont typeface="Arial" panose="020B0604020202020204" pitchFamily="34" charset="0"/>
              <a:buChar char="•"/>
            </a:pPr>
            <a:r>
              <a:rPr lang="en-US" dirty="0"/>
              <a:t>But it did detect a significant difference in the 35 degree fish, indicating that gut microbial communities of fish reared at 35 degrees differ from one another.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Together, these results indicate that the gut microbial community compositions at lower water temperatures are initially more similar to one another prior to parasite exposure.</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16</a:t>
            </a:fld>
            <a:endParaRPr lang="en-US"/>
          </a:p>
        </p:txBody>
      </p:sp>
    </p:spTree>
    <p:extLst>
      <p:ext uri="{BB962C8B-B14F-4D97-AF65-F5344CB8AC3E}">
        <p14:creationId xmlns:p14="http://schemas.microsoft.com/office/powerpoint/2010/main" val="394811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skipping ahead to 42 days post exposure, we see that fish gut microbial communities become statistically different between the treatment groups across each temperature group by the conclusion of the experiment.</a:t>
            </a:r>
            <a:br>
              <a:rPr lang="en-US" dirty="0"/>
            </a:br>
            <a:endParaRPr lang="en-US" dirty="0"/>
          </a:p>
          <a:p>
            <a:r>
              <a:rPr lang="en-US" dirty="0"/>
              <a:t>Additionally, we detected elevated beta dispersion levels in 28 and 32 degree parasite exposed fish.</a:t>
            </a:r>
          </a:p>
          <a:p>
            <a:r>
              <a:rPr lang="en-US" dirty="0"/>
              <a:t>- These results indicate that these parasite exposed fish reared at the same temperature are less consistent to one another</a:t>
            </a:r>
          </a:p>
          <a:p>
            <a:endParaRPr lang="en-US" dirty="0"/>
          </a:p>
          <a:p>
            <a:r>
              <a:rPr lang="en-US" dirty="0"/>
              <a:t>Collectively, these results indicate that gut microbial communities of fish reared at lower temperatures are more sensitive and inconsistent to the effects of parasite exposure relative to fish reared at higher water temperatures</a:t>
            </a:r>
          </a:p>
        </p:txBody>
      </p:sp>
      <p:sp>
        <p:nvSpPr>
          <p:cNvPr id="4" name="Slide Number Placeholder 3"/>
          <p:cNvSpPr>
            <a:spLocks noGrp="1"/>
          </p:cNvSpPr>
          <p:nvPr>
            <p:ph type="sldNum" sz="quarter" idx="5"/>
          </p:nvPr>
        </p:nvSpPr>
        <p:spPr/>
        <p:txBody>
          <a:bodyPr/>
          <a:lstStyle/>
          <a:p>
            <a:fld id="{E0387603-537B-0F4B-8C40-CC534A2BCBE9}" type="slidenum">
              <a:rPr lang="en-US" smtClean="0"/>
              <a:t>17</a:t>
            </a:fld>
            <a:endParaRPr lang="en-US"/>
          </a:p>
        </p:txBody>
      </p:sp>
    </p:spTree>
    <p:extLst>
      <p:ext uri="{BB962C8B-B14F-4D97-AF65-F5344CB8AC3E}">
        <p14:creationId xmlns:p14="http://schemas.microsoft.com/office/powerpoint/2010/main" val="346518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 observed variation in the gut microbiome responses to parasite exposure across water temperature and time, I then wanted to see how this variation might associate with the infection outcomes I discussed earlier</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18</a:t>
            </a:fld>
            <a:endParaRPr lang="en-US"/>
          </a:p>
        </p:txBody>
      </p:sp>
    </p:spTree>
    <p:extLst>
      <p:ext uri="{BB962C8B-B14F-4D97-AF65-F5344CB8AC3E}">
        <p14:creationId xmlns:p14="http://schemas.microsoft.com/office/powerpoint/2010/main" val="365550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I first plotted infection counts by alpha diversity score for parasite exposed fish.</a:t>
            </a:r>
          </a:p>
          <a:p>
            <a:pPr marL="171450" indent="-171450">
              <a:buFont typeface="Arial" panose="020B0604020202020204" pitchFamily="34" charset="0"/>
              <a:buChar char="•"/>
            </a:pPr>
            <a:r>
              <a:rPr lang="en-US" dirty="0"/>
              <a:t>Infection counts are on the y-axis,</a:t>
            </a:r>
          </a:p>
          <a:p>
            <a:pPr marL="171450" indent="-171450">
              <a:buFont typeface="Arial" panose="020B0604020202020204" pitchFamily="34" charset="0"/>
              <a:buChar char="•"/>
            </a:pPr>
            <a:r>
              <a:rPr lang="en-US" dirty="0"/>
              <a:t>And alpha diversity scores are now on the x-axis</a:t>
            </a:r>
          </a:p>
          <a:p>
            <a:pPr marL="171450" indent="-171450">
              <a:buFont typeface="Arial" panose="020B0604020202020204" pitchFamily="34" charset="0"/>
              <a:buChar char="•"/>
            </a:pPr>
            <a:r>
              <a:rPr lang="en-US" dirty="0"/>
              <a:t>Each diamond represents a unique sample</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19</a:t>
            </a:fld>
            <a:endParaRPr lang="en-US"/>
          </a:p>
        </p:txBody>
      </p:sp>
    </p:spTree>
    <p:extLst>
      <p:ext uri="{BB962C8B-B14F-4D97-AF65-F5344CB8AC3E}">
        <p14:creationId xmlns:p14="http://schemas.microsoft.com/office/powerpoint/2010/main" val="27871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Anthropogenic climate change is causing increasing global temperatures, and impacting wildlife and human health.</a:t>
            </a:r>
          </a:p>
          <a:p>
            <a:pPr marL="0" lvl="0" indent="0">
              <a:buFont typeface="Arial" panose="020B0604020202020204" pitchFamily="34" charset="0"/>
              <a:buNone/>
            </a:pPr>
            <a:r>
              <a:rPr lang="en-US" dirty="0"/>
              <a:t>1) Given the gut microbiomes central role in supporting host health and homeostasis by mediating the effects of exogenous stressors, such as those exacerbated by climate change</a:t>
            </a:r>
          </a:p>
          <a:p>
            <a:pPr marL="171450" lvl="0" indent="-171450">
              <a:buFont typeface="Arial" panose="020B0604020202020204" pitchFamily="34" charset="0"/>
              <a:buChar char="•"/>
            </a:pPr>
            <a:r>
              <a:rPr lang="en-US" dirty="0"/>
              <a:t>There is an urgent need for understanding how CC will impact the gut microbiome to influence host health</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2) For instance, ecologists anticipate the range of infectious agents, such as intestinal parasites, to expand as global temperatures increase</a:t>
            </a:r>
          </a:p>
          <a:p>
            <a:pPr marL="171450" lvl="0" indent="-171450">
              <a:buFont typeface="Arial" panose="020B0604020202020204" pitchFamily="34" charset="0"/>
              <a:buChar char="•"/>
            </a:pPr>
            <a:r>
              <a:rPr lang="en-US" dirty="0"/>
              <a:t>Of particular concern are the increased intestinal parasite burdens on aquatic organisms experiencing increasing water temperatures</a:t>
            </a:r>
          </a:p>
          <a:p>
            <a:pPr marL="171450" lvl="0" indent="-171450">
              <a:buFont typeface="Arial" panose="020B0604020202020204" pitchFamily="34" charset="0"/>
              <a:buChar char="•"/>
            </a:pPr>
            <a:r>
              <a:rPr lang="en-US" dirty="0"/>
              <a:t>Given that the gut microbiome interfaces with exogenous stressors, such as intestinal parasites, there is a need to clarify how CC may modulate the gut microbiome-infection axis</a:t>
            </a:r>
          </a:p>
          <a:p>
            <a:pPr marL="628650" lvl="1" indent="-171450">
              <a:buFont typeface="Arial" panose="020B0604020202020204" pitchFamily="34" charset="0"/>
              <a:buChar char="•"/>
            </a:pPr>
            <a:endParaRPr lang="en-US" dirty="0"/>
          </a:p>
          <a:p>
            <a:pPr marL="0" indent="0">
              <a:buFont typeface="Arial" panose="020B0604020202020204" pitchFamily="34" charset="0"/>
              <a:buNone/>
            </a:pPr>
            <a:r>
              <a:rPr lang="en-US" dirty="0"/>
              <a:t>3) We hypothesized that the gut microbiome's response to an exogenous stressor will vary in terms of its resistance or sensitivity depending on the host's environmental conditions. </a:t>
            </a:r>
          </a:p>
          <a:p>
            <a:pPr marL="171450" indent="-171450">
              <a:buFont typeface="Arial" panose="020B0604020202020204" pitchFamily="34" charset="0"/>
              <a:buChar char="•"/>
            </a:pPr>
            <a:r>
              <a:rPr lang="en-US" dirty="0"/>
              <a:t>Specifically, we anticipated that the gut microbiome would be most sensitive to an exogenous stressor when the environmental conditions vary substantially from their baseline conditions. </a:t>
            </a:r>
          </a:p>
        </p:txBody>
      </p:sp>
      <p:sp>
        <p:nvSpPr>
          <p:cNvPr id="4" name="Slide Number Placeholder 3"/>
          <p:cNvSpPr>
            <a:spLocks noGrp="1"/>
          </p:cNvSpPr>
          <p:nvPr>
            <p:ph type="sldNum" sz="quarter" idx="5"/>
          </p:nvPr>
        </p:nvSpPr>
        <p:spPr/>
        <p:txBody>
          <a:bodyPr/>
          <a:lstStyle/>
          <a:p>
            <a:fld id="{E0387603-537B-0F4B-8C40-CC534A2BCBE9}" type="slidenum">
              <a:rPr lang="en-US" smtClean="0"/>
              <a:t>2</a:t>
            </a:fld>
            <a:endParaRPr lang="en-US"/>
          </a:p>
        </p:txBody>
      </p:sp>
    </p:spTree>
    <p:extLst>
      <p:ext uri="{BB962C8B-B14F-4D97-AF65-F5344CB8AC3E}">
        <p14:creationId xmlns:p14="http://schemas.microsoft.com/office/powerpoint/2010/main" val="3855262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an interesting non-linear trend between high infection count and alpha diversity </a:t>
            </a:r>
          </a:p>
          <a:p>
            <a:pPr marL="171450" indent="-171450">
              <a:buFont typeface="Arial" panose="020B0604020202020204" pitchFamily="34" charset="0"/>
              <a:buChar char="•"/>
            </a:pPr>
            <a:r>
              <a:rPr lang="en-US" dirty="0"/>
              <a:t>Infection burden is indicated by the darker filled diamonds, and samples with no infection are transparent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1) We see that fish with highest infection burden tend to associate with either highest or lowest alpha diversity scores relative to uninfected fish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2) I then wanted to see if these infection trends manifested in beta diversity space as well</a:t>
            </a:r>
          </a:p>
          <a:p>
            <a:pPr marL="0" indent="0">
              <a:buFont typeface="Arial" panose="020B0604020202020204" pitchFamily="34" charset="0"/>
              <a:buNone/>
            </a:pPr>
            <a:r>
              <a:rPr lang="en-US" dirty="0"/>
              <a:t>3) I observed samples with the highest infection burden were furthest away from uninfected samples suggesting that the microbiome community compositions of heavily infected fish differed from uninfected fish</a:t>
            </a:r>
          </a:p>
        </p:txBody>
      </p:sp>
      <p:sp>
        <p:nvSpPr>
          <p:cNvPr id="4" name="Slide Number Placeholder 3"/>
          <p:cNvSpPr>
            <a:spLocks noGrp="1"/>
          </p:cNvSpPr>
          <p:nvPr>
            <p:ph type="sldNum" sz="quarter" idx="5"/>
          </p:nvPr>
        </p:nvSpPr>
        <p:spPr/>
        <p:txBody>
          <a:bodyPr/>
          <a:lstStyle/>
          <a:p>
            <a:fld id="{E0387603-537B-0F4B-8C40-CC534A2BCBE9}" type="slidenum">
              <a:rPr lang="en-US" smtClean="0"/>
              <a:t>20</a:t>
            </a:fld>
            <a:endParaRPr lang="en-US"/>
          </a:p>
        </p:txBody>
      </p:sp>
    </p:spTree>
    <p:extLst>
      <p:ext uri="{BB962C8B-B14F-4D97-AF65-F5344CB8AC3E}">
        <p14:creationId xmlns:p14="http://schemas.microsoft.com/office/powerpoint/2010/main" val="414334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grouped the samples with infections by highest or lowest alpha diversity scores</a:t>
            </a:r>
          </a:p>
          <a:p>
            <a:endParaRPr lang="en-US" dirty="0"/>
          </a:p>
          <a:p>
            <a:r>
              <a:rPr lang="en-US" dirty="0"/>
              <a:t>1) This grouping manifested into two distinct clusters in beta diversity space as well</a:t>
            </a:r>
          </a:p>
        </p:txBody>
      </p:sp>
      <p:sp>
        <p:nvSpPr>
          <p:cNvPr id="4" name="Slide Number Placeholder 3"/>
          <p:cNvSpPr>
            <a:spLocks noGrp="1"/>
          </p:cNvSpPr>
          <p:nvPr>
            <p:ph type="sldNum" sz="quarter" idx="5"/>
          </p:nvPr>
        </p:nvSpPr>
        <p:spPr/>
        <p:txBody>
          <a:bodyPr/>
          <a:lstStyle/>
          <a:p>
            <a:fld id="{E0387603-537B-0F4B-8C40-CC534A2BCBE9}" type="slidenum">
              <a:rPr lang="en-US" smtClean="0"/>
              <a:t>21</a:t>
            </a:fld>
            <a:endParaRPr lang="en-US"/>
          </a:p>
        </p:txBody>
      </p:sp>
    </p:spTree>
    <p:extLst>
      <p:ext uri="{BB962C8B-B14F-4D97-AF65-F5344CB8AC3E}">
        <p14:creationId xmlns:p14="http://schemas.microsoft.com/office/powerpoint/2010/main" val="560765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found that the high alpha diversity group was mostly composed of 32 degree fish</a:t>
            </a:r>
          </a:p>
          <a:p>
            <a:pPr marL="171450" indent="-171450">
              <a:buFont typeface="Arial" panose="020B0604020202020204" pitchFamily="34" charset="0"/>
              <a:buChar char="•"/>
            </a:pPr>
            <a:r>
              <a:rPr lang="en-US" dirty="0"/>
              <a:t>While, the low alpha diversity group was predominantly composed of 28 degree fish</a:t>
            </a:r>
          </a:p>
          <a:p>
            <a:endParaRPr lang="en-US" dirty="0"/>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22</a:t>
            </a:fld>
            <a:endParaRPr lang="en-US"/>
          </a:p>
        </p:txBody>
      </p:sp>
    </p:spTree>
    <p:extLst>
      <p:ext uri="{BB962C8B-B14F-4D97-AF65-F5344CB8AC3E}">
        <p14:creationId xmlns:p14="http://schemas.microsoft.com/office/powerpoint/2010/main" val="125360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highlight an important environmental contextual relationship between infection outcomes and microbiome response.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particular, these results have implications for how we think about ecological concepts such as the Anna Ka-RE-NI-NA Principle in the context of climate change’s impacts to the gut microbiome</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23</a:t>
            </a:fld>
            <a:endParaRPr lang="en-US"/>
          </a:p>
        </p:txBody>
      </p:sp>
    </p:spTree>
    <p:extLst>
      <p:ext uri="{BB962C8B-B14F-4D97-AF65-F5344CB8AC3E}">
        <p14:creationId xmlns:p14="http://schemas.microsoft.com/office/powerpoint/2010/main" val="4157082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According to the Anna Karenina Principle, dysbiotic or “unhealthy” microbiome communities display characteristics of stochasticity and a high degree of variation in microbiome measurements suggesting an unstable state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similar to what we see here in both plots, where samples with high infection are seemingly randomly scattered and not following a deterministic pattern or linear trend</a:t>
            </a:r>
          </a:p>
        </p:txBody>
      </p:sp>
      <p:sp>
        <p:nvSpPr>
          <p:cNvPr id="4" name="Slide Number Placeholder 3"/>
          <p:cNvSpPr>
            <a:spLocks noGrp="1"/>
          </p:cNvSpPr>
          <p:nvPr>
            <p:ph type="sldNum" sz="quarter" idx="5"/>
          </p:nvPr>
        </p:nvSpPr>
        <p:spPr/>
        <p:txBody>
          <a:bodyPr/>
          <a:lstStyle/>
          <a:p>
            <a:fld id="{E0387603-537B-0F4B-8C40-CC534A2BCBE9}" type="slidenum">
              <a:rPr lang="en-US" smtClean="0"/>
              <a:t>24</a:t>
            </a:fld>
            <a:endParaRPr lang="en-US"/>
          </a:p>
        </p:txBody>
      </p:sp>
    </p:spTree>
    <p:extLst>
      <p:ext uri="{BB962C8B-B14F-4D97-AF65-F5344CB8AC3E}">
        <p14:creationId xmlns:p14="http://schemas.microsoft.com/office/powerpoint/2010/main" val="2523802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consider the environmental conditions of a gut microbiome’s response to a stressor, the Anna Karenina Principle seemingly diminishes and multiple alternative stable states emerge,</a:t>
            </a:r>
          </a:p>
          <a:p>
            <a:endParaRPr lang="en-US" dirty="0"/>
          </a:p>
          <a:p>
            <a:r>
              <a:rPr lang="en-US" dirty="0"/>
              <a:t>Thus demonstrating that when we carefully consider the environmental context of a gut microbiome and its host, we can reveal otherwise latent or obscured patterns in microbiome responses to exogenous stressors. </a:t>
            </a:r>
            <a:br>
              <a:rPr lang="en-US" dirty="0"/>
            </a:br>
            <a:br>
              <a:rPr lang="en-US" dirty="0"/>
            </a:br>
            <a:r>
              <a:rPr lang="en-US" dirty="0"/>
              <a:t>Elucidating these patterns is critical to uncover potential underlying causal mechanisms, AND for evaluating and predicting microbiome stability and host homeostasis to exogenous stressors</a:t>
            </a:r>
          </a:p>
          <a:p>
            <a:endParaRPr lang="en-US" dirty="0"/>
          </a:p>
          <a:p>
            <a:endParaRPr lang="en-US" dirty="0"/>
          </a:p>
          <a:p>
            <a:r>
              <a:rPr lang="en-US" dirty="0"/>
              <a:t>---</a:t>
            </a:r>
          </a:p>
          <a:p>
            <a:endParaRPr lang="en-US" dirty="0"/>
          </a:p>
          <a:p>
            <a:r>
              <a:rPr lang="en-US" dirty="0"/>
              <a:t>Simon Levin: Once patterns are detected and described, we can seek to discover the determinants of pattern, and the mechanisms that generate and maintain those patterns. With understanding of mechanisms, one has predictive capacity that is impossible with correlations alone. (THE PROBLEM OF PATTERN AND SCALE IN ECOLOGY; 1992)</a:t>
            </a:r>
          </a:p>
        </p:txBody>
      </p:sp>
      <p:sp>
        <p:nvSpPr>
          <p:cNvPr id="4" name="Slide Number Placeholder 3"/>
          <p:cNvSpPr>
            <a:spLocks noGrp="1"/>
          </p:cNvSpPr>
          <p:nvPr>
            <p:ph type="sldNum" sz="quarter" idx="5"/>
          </p:nvPr>
        </p:nvSpPr>
        <p:spPr/>
        <p:txBody>
          <a:bodyPr/>
          <a:lstStyle/>
          <a:p>
            <a:fld id="{E0387603-537B-0F4B-8C40-CC534A2BCBE9}" type="slidenum">
              <a:rPr lang="en-US" smtClean="0"/>
              <a:t>25</a:t>
            </a:fld>
            <a:endParaRPr lang="en-US"/>
          </a:p>
        </p:txBody>
      </p:sp>
    </p:spTree>
    <p:extLst>
      <p:ext uri="{BB962C8B-B14F-4D97-AF65-F5344CB8AC3E}">
        <p14:creationId xmlns:p14="http://schemas.microsoft.com/office/powerpoint/2010/main" val="3423551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conclusion, </a:t>
            </a:r>
          </a:p>
          <a:p>
            <a:pPr marL="0" indent="0">
              <a:buFont typeface="Arial" panose="020B0604020202020204" pitchFamily="34" charset="0"/>
              <a:buNone/>
            </a:pPr>
            <a:endParaRPr lang="en-US" dirty="0"/>
          </a:p>
          <a:p>
            <a:pPr marL="228600" indent="-228600">
              <a:buFont typeface="Arial" panose="020B0604020202020204" pitchFamily="34" charset="0"/>
              <a:buAutoNum type="arabicParenR"/>
            </a:pPr>
            <a:r>
              <a:rPr lang="en-US" dirty="0"/>
              <a:t>We found that highest infection burden and sensitivity to parasite exposure was observed in lower water temperature reared fish, while gut microbiomes of fish reared at higher water temperatures were more resistant to the effects of parasite exposure</a:t>
            </a:r>
          </a:p>
          <a:p>
            <a:pPr marL="228600" indent="-228600">
              <a:buFont typeface="Arial" panose="020B0604020202020204" pitchFamily="34" charset="0"/>
              <a:buAutoNum type="arabicParenR"/>
            </a:pPr>
            <a:endParaRPr lang="en-US" dirty="0"/>
          </a:p>
          <a:p>
            <a:pPr marL="228600" indent="-228600">
              <a:buFont typeface="Arial" panose="020B0604020202020204" pitchFamily="34" charset="0"/>
              <a:buAutoNum type="arabicParenR"/>
            </a:pPr>
            <a:r>
              <a:rPr lang="en-US" dirty="0"/>
              <a:t>These findings support the notion of the gut microbiome’s buffering capacity against exogenous stressors. </a:t>
            </a:r>
          </a:p>
          <a:p>
            <a:pPr marL="228600" indent="-228600">
              <a:buFont typeface="Arial" panose="020B0604020202020204" pitchFamily="34" charset="0"/>
              <a:buChar char="•"/>
            </a:pPr>
            <a:r>
              <a:rPr lang="en-US" dirty="0"/>
              <a:t>And that, this buffering capacity may be environmentally contingent</a:t>
            </a:r>
          </a:p>
          <a:p>
            <a:pPr marL="228600" indent="-228600">
              <a:buFont typeface="Arial" panose="020B0604020202020204" pitchFamily="34" charset="0"/>
              <a:buAutoNum type="arabicParenR"/>
            </a:pPr>
            <a:endParaRPr lang="en-US" dirty="0"/>
          </a:p>
          <a:p>
            <a:pPr marL="0" indent="0">
              <a:buFont typeface="Arial" panose="020B0604020202020204" pitchFamily="34" charset="0"/>
              <a:buNone/>
            </a:pPr>
            <a:r>
              <a:rPr lang="en-US" dirty="0"/>
              <a:t>3) However, it may also be the case that increasing water temperatures impacted parasitic worm infectivity and consequently the microbiome was </a:t>
            </a:r>
            <a:r>
              <a:rPr lang="en-US" dirty="0" err="1"/>
              <a:t>unAFFected</a:t>
            </a:r>
            <a:r>
              <a:rPr lang="en-US" dirty="0"/>
              <a:t>. </a:t>
            </a:r>
          </a:p>
          <a:p>
            <a:pPr marL="171450" indent="-171450">
              <a:buFont typeface="Arial" panose="020B0604020202020204" pitchFamily="34" charset="0"/>
              <a:buChar char="•"/>
            </a:pPr>
            <a:r>
              <a:rPr lang="en-US" dirty="0"/>
              <a:t>Additionally, our study did not consider contributions of the host and their immune system which may interact with the microbiome to resist infection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ongoing work is investigating the parasitic worm’s ability to reproduce and infect fish across a range of water temperatures to clarify the causal direction of the microbiome-infection axis</a:t>
            </a:r>
          </a:p>
          <a:p>
            <a:pPr marL="171450" indent="-171450">
              <a:buFont typeface="Arial" panose="020B0604020202020204" pitchFamily="34" charset="0"/>
              <a:buChar char="•"/>
            </a:pPr>
            <a:r>
              <a:rPr lang="en-US" dirty="0"/>
              <a:t>I’m also developing novel methods to further tease out nuanced microbiome measures of temporal stability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Overall, our study demonstrates that anthropogenic climate change may have unanticipated and environmentally-specific impacts to ecosystems and organismal health, which has important implications for how we as researchers and society develop context-appropriate approaches to study, address and resolve the impacts of climate change to ecosystems and individual health</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26</a:t>
            </a:fld>
            <a:endParaRPr lang="en-US"/>
          </a:p>
        </p:txBody>
      </p:sp>
    </p:spTree>
    <p:extLst>
      <p:ext uri="{BB962C8B-B14F-4D97-AF65-F5344CB8AC3E}">
        <p14:creationId xmlns:p14="http://schemas.microsoft.com/office/powerpoint/2010/main" val="556507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With that, I’d like to thank my collaborators and funders for supporting my research efforts</a:t>
            </a:r>
          </a:p>
          <a:p>
            <a:endParaRPr lang="en-US" dirty="0"/>
          </a:p>
          <a:p>
            <a:r>
              <a:rPr lang="en-US" b="1" dirty="0"/>
              <a:t>1) I’ll be graduating summer 2025, so please reach out to me if you’re looking for a microbiome data scientist to join your lab</a:t>
            </a:r>
          </a:p>
        </p:txBody>
      </p:sp>
      <p:sp>
        <p:nvSpPr>
          <p:cNvPr id="4" name="Slide Number Placeholder 3"/>
          <p:cNvSpPr>
            <a:spLocks noGrp="1"/>
          </p:cNvSpPr>
          <p:nvPr>
            <p:ph type="sldNum" sz="quarter" idx="5"/>
          </p:nvPr>
        </p:nvSpPr>
        <p:spPr/>
        <p:txBody>
          <a:bodyPr/>
          <a:lstStyle/>
          <a:p>
            <a:fld id="{E0387603-537B-0F4B-8C40-CC534A2BCBE9}" type="slidenum">
              <a:rPr lang="en-US" smtClean="0"/>
              <a:t>27</a:t>
            </a:fld>
            <a:endParaRPr lang="en-US"/>
          </a:p>
        </p:txBody>
      </p:sp>
    </p:spTree>
    <p:extLst>
      <p:ext uri="{BB962C8B-B14F-4D97-AF65-F5344CB8AC3E}">
        <p14:creationId xmlns:p14="http://schemas.microsoft.com/office/powerpoint/2010/main" val="243965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And I’d like to thank you for your time and attention, and I’ll happily take any questions</a:t>
            </a:r>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28</a:t>
            </a:fld>
            <a:endParaRPr lang="en-US"/>
          </a:p>
        </p:txBody>
      </p:sp>
    </p:spTree>
    <p:extLst>
      <p:ext uri="{BB962C8B-B14F-4D97-AF65-F5344CB8AC3E}">
        <p14:creationId xmlns:p14="http://schemas.microsoft.com/office/powerpoint/2010/main" val="2458058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evaluate the gut microbiome’s response to an exogenous stressor across environmental conditions, we leveraged the zebrafish model system due to the organism’s unique advantages to interrogate the gut microbiome. </a:t>
            </a:r>
          </a:p>
          <a:p>
            <a:endParaRPr lang="en-US" sz="1200" dirty="0"/>
          </a:p>
          <a:p>
            <a:pPr marL="228600" indent="-228600">
              <a:buAutoNum type="arabicParenR"/>
            </a:pPr>
            <a:r>
              <a:rPr lang="en-US" sz="1200" dirty="0"/>
              <a:t>Zebrafish are an increasingly popular model organism to study vertebrate-associated microbial communities of the gut microbiome due to their:</a:t>
            </a:r>
          </a:p>
          <a:p>
            <a:pPr marL="685800" lvl="1" indent="-228600">
              <a:buFont typeface="Arial" panose="020B0604020202020204" pitchFamily="34" charset="0"/>
              <a:buChar char="•"/>
            </a:pPr>
            <a:r>
              <a:rPr lang="en-US" sz="1200" dirty="0"/>
              <a:t>Well-established high throughput methods for microbiome manipulation and analysis</a:t>
            </a:r>
          </a:p>
          <a:p>
            <a:pPr marL="685800" lvl="1" indent="-228600">
              <a:buFont typeface="Arial" panose="020B0604020202020204" pitchFamily="34" charset="0"/>
              <a:buChar char="•"/>
            </a:pPr>
            <a:r>
              <a:rPr lang="en-US" sz="1200" dirty="0"/>
              <a:t>Additionally, zebrafish can tolerate a wide spectrum of temperature ranges from 4 to 40 degrees Celsius, despite their thermal optimum being 28 degrees</a:t>
            </a:r>
          </a:p>
          <a:p>
            <a:pPr marL="685800" lvl="1" indent="-228600">
              <a:buFont typeface="Arial" panose="020B0604020202020204" pitchFamily="34" charset="0"/>
              <a:buChar char="•"/>
            </a:pPr>
            <a:r>
              <a:rPr lang="en-US" sz="1200" dirty="0"/>
              <a:t>So this affords us the ability to evaluate their microbiomes response across a gradient of environmental conditions</a:t>
            </a:r>
          </a:p>
          <a:p>
            <a:pPr marL="685800" lvl="1" indent="-228600">
              <a:buAutoNum type="arabicParenR"/>
            </a:pPr>
            <a:endParaRPr lang="en-US" sz="1200" dirty="0"/>
          </a:p>
          <a:p>
            <a:pPr marL="228600" lvl="0" indent="-228600">
              <a:buAutoNum type="arabicParenR"/>
            </a:pPr>
            <a:r>
              <a:rPr lang="en-US" sz="1200" dirty="0"/>
              <a:t>Prior work in Zebrafish has independently investigated the impacts of altered temperatures and parasite exposure on their gut microbiomes, </a:t>
            </a:r>
          </a:p>
          <a:p>
            <a:pPr marL="228600" lvl="0" indent="-228600">
              <a:buAutoNum type="arabicParenR"/>
            </a:pPr>
            <a:r>
              <a:rPr lang="en-US" sz="1200" dirty="0"/>
              <a:t>but the interaction of these factors and their temporal impacts have not been studied</a:t>
            </a:r>
          </a:p>
          <a:p>
            <a:pPr marL="228600" lvl="0" indent="-228600">
              <a:buAutoNum type="arabicParen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To clarify the potential impacts of CC on the gut microbiome and host health, we sought to determine how the zebrafish gut microbiome varies across environmental conditions of increasing water temperatures,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as well as measure temporal infection outcomes and gut microbiome response across increasing water temperatures when exposed to the intestinal parasite Pseudocapillaria tomentosa.</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3</a:t>
            </a:fld>
            <a:endParaRPr lang="en-US"/>
          </a:p>
        </p:txBody>
      </p:sp>
    </p:spTree>
    <p:extLst>
      <p:ext uri="{BB962C8B-B14F-4D97-AF65-F5344CB8AC3E}">
        <p14:creationId xmlns:p14="http://schemas.microsoft.com/office/powerpoint/2010/main" val="118071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To do this, we r</a:t>
            </a:r>
            <a:r>
              <a:rPr lang="en-US" dirty="0"/>
              <a:t>eared zebrafish to adulthood and then acclimated them to one of three water temperatures (28, 32 or 35°C)</a:t>
            </a:r>
          </a:p>
          <a:p>
            <a:endParaRPr lang="en-US" dirty="0"/>
          </a:p>
          <a:p>
            <a:r>
              <a:rPr lang="en-US" dirty="0"/>
              <a:t>1) After collecting baseline fecal microbiome samples and assessing intestinal histology, we exposed a cohort of fish from each temperature group to the parasitic worms</a:t>
            </a:r>
          </a:p>
          <a:p>
            <a:r>
              <a:rPr lang="en-US" dirty="0"/>
              <a:t>2) Between 14 and 42 days post exposure, we collected subsequent fecal microbiome samples and measured worm burden via histological and wet mount assessment </a:t>
            </a:r>
          </a:p>
        </p:txBody>
      </p:sp>
      <p:sp>
        <p:nvSpPr>
          <p:cNvPr id="4" name="Slide Number Placeholder 3"/>
          <p:cNvSpPr>
            <a:spLocks noGrp="1"/>
          </p:cNvSpPr>
          <p:nvPr>
            <p:ph type="sldNum" sz="quarter" idx="5"/>
          </p:nvPr>
        </p:nvSpPr>
        <p:spPr/>
        <p:txBody>
          <a:bodyPr/>
          <a:lstStyle/>
          <a:p>
            <a:fld id="{E0387603-537B-0F4B-8C40-CC534A2BCBE9}" type="slidenum">
              <a:rPr lang="en-US" smtClean="0"/>
              <a:t>4</a:t>
            </a:fld>
            <a:endParaRPr lang="en-US"/>
          </a:p>
        </p:txBody>
      </p:sp>
    </p:spTree>
    <p:extLst>
      <p:ext uri="{BB962C8B-B14F-4D97-AF65-F5344CB8AC3E}">
        <p14:creationId xmlns:p14="http://schemas.microsoft.com/office/powerpoint/2010/main" val="2028742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we sought to determine how water temperature impacted infection outcomes in parasite exposed fish.</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5</a:t>
            </a:fld>
            <a:endParaRPr lang="en-US"/>
          </a:p>
        </p:txBody>
      </p:sp>
    </p:spTree>
    <p:extLst>
      <p:ext uri="{BB962C8B-B14F-4D97-AF65-F5344CB8AC3E}">
        <p14:creationId xmlns:p14="http://schemas.microsoft.com/office/powerpoint/2010/main" val="164110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figure that will show the total number of worms detected per fish by temperature group across time. </a:t>
            </a:r>
          </a:p>
          <a:p>
            <a:pPr marL="171450" indent="-171450">
              <a:buFont typeface="Arial" panose="020B0604020202020204" pitchFamily="34" charset="0"/>
              <a:buChar char="•"/>
            </a:pPr>
            <a:r>
              <a:rPr lang="en-US" dirty="0"/>
              <a:t>On the y-axis we have number of worms detected per fish</a:t>
            </a:r>
          </a:p>
          <a:p>
            <a:pPr marL="171450" indent="-171450">
              <a:buFont typeface="Arial" panose="020B0604020202020204" pitchFamily="34" charset="0"/>
              <a:buChar char="•"/>
            </a:pPr>
            <a:r>
              <a:rPr lang="en-US" dirty="0"/>
              <a:t>On the x-axis we have time, written as days post exposure</a:t>
            </a:r>
          </a:p>
          <a:p>
            <a:pPr marL="171450" indent="-171450">
              <a:buFont typeface="Arial" panose="020B0604020202020204" pitchFamily="34" charset="0"/>
              <a:buChar char="•"/>
            </a:pPr>
            <a:r>
              <a:rPr lang="en-US" dirty="0"/>
              <a:t>Number of worms per fish will be displayed as diamonds on the plot</a:t>
            </a:r>
          </a:p>
          <a:p>
            <a:pPr marL="171450" indent="-171450">
              <a:buFont typeface="Arial" panose="020B0604020202020204" pitchFamily="34" charset="0"/>
              <a:buChar char="•"/>
            </a:pPr>
            <a:r>
              <a:rPr lang="en-US" dirty="0"/>
              <a:t>Currently, I’m only showing the results of worm counts between the temperature groups, at our baseline sampling timepoint, where all fish have not yet been exposed to parasites</a:t>
            </a:r>
          </a:p>
          <a:p>
            <a:endParaRPr lang="en-US" dirty="0"/>
          </a:p>
        </p:txBody>
      </p:sp>
      <p:sp>
        <p:nvSpPr>
          <p:cNvPr id="4" name="Slide Number Placeholder 3"/>
          <p:cNvSpPr>
            <a:spLocks noGrp="1"/>
          </p:cNvSpPr>
          <p:nvPr>
            <p:ph type="sldNum" sz="quarter" idx="5"/>
          </p:nvPr>
        </p:nvSpPr>
        <p:spPr/>
        <p:txBody>
          <a:bodyPr/>
          <a:lstStyle/>
          <a:p>
            <a:fld id="{E0387603-537B-0F4B-8C40-CC534A2BCBE9}" type="slidenum">
              <a:rPr lang="en-US" smtClean="0"/>
              <a:t>6</a:t>
            </a:fld>
            <a:endParaRPr lang="en-US"/>
          </a:p>
        </p:txBody>
      </p:sp>
    </p:spTree>
    <p:extLst>
      <p:ext uri="{BB962C8B-B14F-4D97-AF65-F5344CB8AC3E}">
        <p14:creationId xmlns:p14="http://schemas.microsoft.com/office/powerpoint/2010/main" val="2467553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14 days post exposure, we see that fish in the 28 and 32 degree groups have detectable worms. </a:t>
            </a:r>
          </a:p>
        </p:txBody>
      </p:sp>
      <p:sp>
        <p:nvSpPr>
          <p:cNvPr id="4" name="Slide Number Placeholder 3"/>
          <p:cNvSpPr>
            <a:spLocks noGrp="1"/>
          </p:cNvSpPr>
          <p:nvPr>
            <p:ph type="sldNum" sz="quarter" idx="5"/>
          </p:nvPr>
        </p:nvSpPr>
        <p:spPr/>
        <p:txBody>
          <a:bodyPr/>
          <a:lstStyle/>
          <a:p>
            <a:fld id="{E0387603-537B-0F4B-8C40-CC534A2BCBE9}" type="slidenum">
              <a:rPr lang="en-US" smtClean="0"/>
              <a:t>7</a:t>
            </a:fld>
            <a:endParaRPr lang="en-US"/>
          </a:p>
        </p:txBody>
      </p:sp>
    </p:spTree>
    <p:extLst>
      <p:ext uri="{BB962C8B-B14F-4D97-AF65-F5344CB8AC3E}">
        <p14:creationId xmlns:p14="http://schemas.microsoft.com/office/powerpoint/2010/main" val="317886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by the conclusion of our experiment, we see that infection trends in an increasing manner in the lower water temperature fish, while 35 degree fish remain virtually uninfected, except for one instance at 28 days post exposure.</a:t>
            </a:r>
          </a:p>
          <a:p>
            <a:endParaRPr lang="en-US" dirty="0"/>
          </a:p>
          <a:p>
            <a:r>
              <a:rPr lang="en-US" dirty="0"/>
              <a:t>Together, these results suggest that higher water temperatures may be protective against infection. </a:t>
            </a:r>
          </a:p>
          <a:p>
            <a:endParaRPr lang="en-US" dirty="0"/>
          </a:p>
          <a:p>
            <a:r>
              <a:rPr lang="en-US" dirty="0"/>
              <a:t>But more work is needed to fully understand the parasitic worms ability to reproduce and infect fish at each of these water temperatures</a:t>
            </a:r>
          </a:p>
        </p:txBody>
      </p:sp>
      <p:sp>
        <p:nvSpPr>
          <p:cNvPr id="4" name="Slide Number Placeholder 3"/>
          <p:cNvSpPr>
            <a:spLocks noGrp="1"/>
          </p:cNvSpPr>
          <p:nvPr>
            <p:ph type="sldNum" sz="quarter" idx="5"/>
          </p:nvPr>
        </p:nvSpPr>
        <p:spPr/>
        <p:txBody>
          <a:bodyPr/>
          <a:lstStyle/>
          <a:p>
            <a:fld id="{E0387603-537B-0F4B-8C40-CC534A2BCBE9}" type="slidenum">
              <a:rPr lang="en-US" smtClean="0"/>
              <a:t>8</a:t>
            </a:fld>
            <a:endParaRPr lang="en-US"/>
          </a:p>
        </p:txBody>
      </p:sp>
    </p:spTree>
    <p:extLst>
      <p:ext uri="{BB962C8B-B14F-4D97-AF65-F5344CB8AC3E}">
        <p14:creationId xmlns:p14="http://schemas.microsoft.com/office/powerpoint/2010/main" val="257508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differences in infection outcomes between the fish reared at different water temperatures, we next sought to determine how the microbiome varied across the water temperatures when exposed to a parasite</a:t>
            </a:r>
          </a:p>
        </p:txBody>
      </p:sp>
      <p:sp>
        <p:nvSpPr>
          <p:cNvPr id="4" name="Slide Number Placeholder 3"/>
          <p:cNvSpPr>
            <a:spLocks noGrp="1"/>
          </p:cNvSpPr>
          <p:nvPr>
            <p:ph type="sldNum" sz="quarter" idx="5"/>
          </p:nvPr>
        </p:nvSpPr>
        <p:spPr/>
        <p:txBody>
          <a:bodyPr/>
          <a:lstStyle/>
          <a:p>
            <a:fld id="{E0387603-537B-0F4B-8C40-CC534A2BCBE9}" type="slidenum">
              <a:rPr lang="en-US" smtClean="0"/>
              <a:t>9</a:t>
            </a:fld>
            <a:endParaRPr lang="en-US"/>
          </a:p>
        </p:txBody>
      </p:sp>
    </p:spTree>
    <p:extLst>
      <p:ext uri="{BB962C8B-B14F-4D97-AF65-F5344CB8AC3E}">
        <p14:creationId xmlns:p14="http://schemas.microsoft.com/office/powerpoint/2010/main" val="3309497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3B2D-8D94-EC4F-B77F-00D5A23CD58C}"/>
              </a:ext>
            </a:extLst>
          </p:cNvPr>
          <p:cNvSpPr>
            <a:spLocks noGrp="1"/>
          </p:cNvSpPr>
          <p:nvPr>
            <p:ph type="ctrTitle"/>
          </p:nvPr>
        </p:nvSpPr>
        <p:spPr>
          <a:xfrm>
            <a:off x="-1" y="4769427"/>
            <a:ext cx="6096000" cy="2088574"/>
          </a:xfrm>
        </p:spPr>
        <p:txBody>
          <a:bodyPr anchor="ctr">
            <a:noAutofit/>
          </a:bodyPr>
          <a:lstStyle>
            <a:lvl1pPr algn="ctr">
              <a:defRPr sz="2800" b="1" i="0">
                <a:latin typeface="Helvetica" pitchFamily="2" charset="0"/>
                <a:cs typeface="Arial Black"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142375-13B6-F84D-B483-3C4DDA6B1347}"/>
              </a:ext>
            </a:extLst>
          </p:cNvPr>
          <p:cNvSpPr>
            <a:spLocks noGrp="1"/>
          </p:cNvSpPr>
          <p:nvPr>
            <p:ph type="subTitle" idx="1" hasCustomPrompt="1"/>
          </p:nvPr>
        </p:nvSpPr>
        <p:spPr>
          <a:xfrm>
            <a:off x="6096000" y="4769427"/>
            <a:ext cx="6096000" cy="2088573"/>
          </a:xfrm>
          <a:solidFill>
            <a:srgbClr val="D73F09"/>
          </a:solidFill>
        </p:spPr>
        <p:txBody>
          <a:bodyPr anchor="ctr">
            <a:normAutofit/>
          </a:bodyPr>
          <a:lstStyle>
            <a:lvl1pPr marL="0" indent="0" algn="l">
              <a:buNone/>
              <a:defRPr sz="1800" b="1">
                <a:solidFill>
                  <a:schemeClr val="bg1"/>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Michael Sieler</a:t>
            </a:r>
          </a:p>
          <a:p>
            <a:r>
              <a:rPr lang="en-US" dirty="0"/>
              <a:t>Sharpton Lab</a:t>
            </a:r>
          </a:p>
          <a:p>
            <a:r>
              <a:rPr lang="en-US" dirty="0"/>
              <a:t>&lt;Name of meeting&gt;</a:t>
            </a:r>
          </a:p>
          <a:p>
            <a:r>
              <a:rPr lang="en-US" dirty="0"/>
              <a:t>July 15, 2024</a:t>
            </a:r>
          </a:p>
        </p:txBody>
      </p:sp>
      <p:sp>
        <p:nvSpPr>
          <p:cNvPr id="4" name="Date Placeholder 3">
            <a:extLst>
              <a:ext uri="{FF2B5EF4-FFF2-40B4-BE49-F238E27FC236}">
                <a16:creationId xmlns:a16="http://schemas.microsoft.com/office/drawing/2014/main" id="{0D622B95-6668-714B-9C80-9F3F3793D3A5}"/>
              </a:ext>
            </a:extLst>
          </p:cNvPr>
          <p:cNvSpPr>
            <a:spLocks noGrp="1"/>
          </p:cNvSpPr>
          <p:nvPr>
            <p:ph type="dt" sz="half" idx="10"/>
          </p:nvPr>
        </p:nvSpPr>
        <p:spPr/>
        <p:txBody>
          <a:bodyPr/>
          <a:lstStyle/>
          <a:p>
            <a:fld id="{13E45D4C-0C23-D547-9215-68B312D14406}" type="datetime3">
              <a:rPr lang="en-US" smtClean="0"/>
              <a:t>28 October 2024</a:t>
            </a:fld>
            <a:endParaRPr lang="en-US" dirty="0"/>
          </a:p>
        </p:txBody>
      </p:sp>
      <p:sp>
        <p:nvSpPr>
          <p:cNvPr id="5" name="Footer Placeholder 4">
            <a:extLst>
              <a:ext uri="{FF2B5EF4-FFF2-40B4-BE49-F238E27FC236}">
                <a16:creationId xmlns:a16="http://schemas.microsoft.com/office/drawing/2014/main" id="{D883FA19-5954-D545-BDF5-1B141A211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B6B6-72DD-5340-8FC6-3A83D22D2DB1}"/>
              </a:ext>
            </a:extLst>
          </p:cNvPr>
          <p:cNvSpPr>
            <a:spLocks noGrp="1"/>
          </p:cNvSpPr>
          <p:nvPr>
            <p:ph type="sldNum" sz="quarter" idx="12"/>
          </p:nvPr>
        </p:nvSpPr>
        <p:spPr/>
        <p:txBody>
          <a:bodyPr/>
          <a:lstStyle/>
          <a:p>
            <a:fld id="{BAB9E952-1D86-BC49-A207-68037A4A783D}" type="slidenum">
              <a:rPr lang="en-US" smtClean="0"/>
              <a:t>‹#›</a:t>
            </a:fld>
            <a:endParaRPr lang="en-US"/>
          </a:p>
        </p:txBody>
      </p:sp>
      <p:cxnSp>
        <p:nvCxnSpPr>
          <p:cNvPr id="9" name="Straight Connector 8">
            <a:extLst>
              <a:ext uri="{FF2B5EF4-FFF2-40B4-BE49-F238E27FC236}">
                <a16:creationId xmlns:a16="http://schemas.microsoft.com/office/drawing/2014/main" id="{A4E1A55E-8C95-3AA4-9844-0F88BFD26A92}"/>
              </a:ext>
            </a:extLst>
          </p:cNvPr>
          <p:cNvCxnSpPr>
            <a:cxnSpLocks/>
          </p:cNvCxnSpPr>
          <p:nvPr userDrawn="1"/>
        </p:nvCxnSpPr>
        <p:spPr>
          <a:xfrm>
            <a:off x="6085608" y="4895535"/>
            <a:ext cx="0" cy="189870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FD658-9C93-2AE3-CD70-737A6331ECD2}"/>
              </a:ext>
            </a:extLst>
          </p:cNvPr>
          <p:cNvCxnSpPr>
            <a:cxnSpLocks/>
          </p:cNvCxnSpPr>
          <p:nvPr userDrawn="1"/>
        </p:nvCxnSpPr>
        <p:spPr>
          <a:xfrm flipH="1">
            <a:off x="-17216" y="4790209"/>
            <a:ext cx="122056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234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4878-8C16-AF4C-AB8A-026115164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E157DD-DD9E-5F49-BC02-2751284037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B2A93-7A2A-F04C-9042-1173388FE610}"/>
              </a:ext>
            </a:extLst>
          </p:cNvPr>
          <p:cNvSpPr>
            <a:spLocks noGrp="1"/>
          </p:cNvSpPr>
          <p:nvPr>
            <p:ph type="dt" sz="half" idx="10"/>
          </p:nvPr>
        </p:nvSpPr>
        <p:spPr/>
        <p:txBody>
          <a:bodyPr/>
          <a:lstStyle/>
          <a:p>
            <a:fld id="{504BE2E1-86B7-7542-A4DC-D2CA61FBFC64}" type="datetime3">
              <a:rPr lang="en-US" smtClean="0"/>
              <a:t>28 October 2024</a:t>
            </a:fld>
            <a:endParaRPr lang="en-US"/>
          </a:p>
        </p:txBody>
      </p:sp>
      <p:sp>
        <p:nvSpPr>
          <p:cNvPr id="5" name="Footer Placeholder 4">
            <a:extLst>
              <a:ext uri="{FF2B5EF4-FFF2-40B4-BE49-F238E27FC236}">
                <a16:creationId xmlns:a16="http://schemas.microsoft.com/office/drawing/2014/main" id="{7BBA8F10-DBFC-544E-B5D7-8DB1F982E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4A568-AFC3-5048-A860-8B12FE5EFA6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73627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EAA919-0FFB-1140-A5DE-519B39E61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120954-01D2-8149-959D-512A341ED6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78C61-B62E-6045-B484-C8FDFFB85F67}"/>
              </a:ext>
            </a:extLst>
          </p:cNvPr>
          <p:cNvSpPr>
            <a:spLocks noGrp="1"/>
          </p:cNvSpPr>
          <p:nvPr>
            <p:ph type="dt" sz="half" idx="10"/>
          </p:nvPr>
        </p:nvSpPr>
        <p:spPr/>
        <p:txBody>
          <a:bodyPr/>
          <a:lstStyle/>
          <a:p>
            <a:fld id="{8E97148F-8703-E44C-96BE-514036D0C4EE}" type="datetime3">
              <a:rPr lang="en-US" smtClean="0"/>
              <a:t>28 October 2024</a:t>
            </a:fld>
            <a:endParaRPr lang="en-US"/>
          </a:p>
        </p:txBody>
      </p:sp>
      <p:sp>
        <p:nvSpPr>
          <p:cNvPr id="5" name="Footer Placeholder 4">
            <a:extLst>
              <a:ext uri="{FF2B5EF4-FFF2-40B4-BE49-F238E27FC236}">
                <a16:creationId xmlns:a16="http://schemas.microsoft.com/office/drawing/2014/main" id="{CD673DE9-D2DB-B343-B139-87818F1E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BB164-801B-EF44-BAA5-8F0FA859F30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90748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1C90-724F-ED44-AE5F-1DB6F87BC4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AF79F255-C954-C942-ADA4-D1A029B60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1F2A2-ECA5-FC4B-82A1-D5C9E867F1B0}"/>
              </a:ext>
            </a:extLst>
          </p:cNvPr>
          <p:cNvSpPr>
            <a:spLocks noGrp="1"/>
          </p:cNvSpPr>
          <p:nvPr>
            <p:ph type="dt" sz="half" idx="10"/>
          </p:nvPr>
        </p:nvSpPr>
        <p:spPr/>
        <p:txBody>
          <a:bodyPr/>
          <a:lstStyle/>
          <a:p>
            <a:fld id="{040465FB-55E6-434F-A091-C00C60E61C3F}" type="datetime3">
              <a:rPr lang="en-US" smtClean="0"/>
              <a:t>28 October 2024</a:t>
            </a:fld>
            <a:endParaRPr lang="en-US"/>
          </a:p>
        </p:txBody>
      </p:sp>
      <p:sp>
        <p:nvSpPr>
          <p:cNvPr id="5" name="Footer Placeholder 4">
            <a:extLst>
              <a:ext uri="{FF2B5EF4-FFF2-40B4-BE49-F238E27FC236}">
                <a16:creationId xmlns:a16="http://schemas.microsoft.com/office/drawing/2014/main" id="{C869EAC8-872D-464A-8A08-3B2357DA7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3017E-176E-3543-BEC3-FC2DB6EB5F0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085838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766F-8298-2D47-BE57-58C3CCB8E897}"/>
              </a:ext>
            </a:extLst>
          </p:cNvPr>
          <p:cNvSpPr>
            <a:spLocks noGrp="1"/>
          </p:cNvSpPr>
          <p:nvPr>
            <p:ph type="title"/>
          </p:nvPr>
        </p:nvSpPr>
        <p:spPr>
          <a:xfrm>
            <a:off x="831850" y="1709738"/>
            <a:ext cx="10515600"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B973FD0-79AA-4045-AFAD-E7D8684BE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F229D-C50E-944B-A54C-F46CAF868EE3}"/>
              </a:ext>
            </a:extLst>
          </p:cNvPr>
          <p:cNvSpPr>
            <a:spLocks noGrp="1"/>
          </p:cNvSpPr>
          <p:nvPr>
            <p:ph type="dt" sz="half" idx="10"/>
          </p:nvPr>
        </p:nvSpPr>
        <p:spPr/>
        <p:txBody>
          <a:bodyPr/>
          <a:lstStyle/>
          <a:p>
            <a:fld id="{6693E911-58B7-3048-A0C8-480A0A8C8C1C}" type="datetime3">
              <a:rPr lang="en-US" smtClean="0"/>
              <a:t>28 October 2024</a:t>
            </a:fld>
            <a:endParaRPr lang="en-US"/>
          </a:p>
        </p:txBody>
      </p:sp>
      <p:sp>
        <p:nvSpPr>
          <p:cNvPr id="5" name="Footer Placeholder 4">
            <a:extLst>
              <a:ext uri="{FF2B5EF4-FFF2-40B4-BE49-F238E27FC236}">
                <a16:creationId xmlns:a16="http://schemas.microsoft.com/office/drawing/2014/main" id="{460B40EE-1C98-EF4B-8C9A-3EE6A62B5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534CC-3304-E149-9BFB-F62EAA33390F}"/>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66052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FA64-BEF9-A949-A022-BA3DA7499741}"/>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160D7DD5-95B0-3143-97EE-13CF720382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007DB0-7883-AF41-AA26-1D0667AF5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DE25A8-6A96-5845-9C7C-6BB8012A672C}"/>
              </a:ext>
            </a:extLst>
          </p:cNvPr>
          <p:cNvSpPr>
            <a:spLocks noGrp="1"/>
          </p:cNvSpPr>
          <p:nvPr>
            <p:ph type="dt" sz="half" idx="10"/>
          </p:nvPr>
        </p:nvSpPr>
        <p:spPr/>
        <p:txBody>
          <a:bodyPr/>
          <a:lstStyle/>
          <a:p>
            <a:fld id="{B988CA7B-00BA-FB4F-973E-046381452330}" type="datetime3">
              <a:rPr lang="en-US" smtClean="0"/>
              <a:t>28 October 2024</a:t>
            </a:fld>
            <a:endParaRPr lang="en-US"/>
          </a:p>
        </p:txBody>
      </p:sp>
      <p:sp>
        <p:nvSpPr>
          <p:cNvPr id="6" name="Footer Placeholder 5">
            <a:extLst>
              <a:ext uri="{FF2B5EF4-FFF2-40B4-BE49-F238E27FC236}">
                <a16:creationId xmlns:a16="http://schemas.microsoft.com/office/drawing/2014/main" id="{BC17C6C7-0D77-804B-936F-31E12DEE6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92E4D-2168-ED44-BFC5-576C6212520B}"/>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33177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3A80-57A8-794E-8B1D-23A7C937CA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7EE975-7B45-4347-AB1A-79290BC95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23B58-B111-0F48-9357-8AA8ABB7A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B86429-F07D-824C-9C3B-8F573E61F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4AD09-1D6C-564A-BFA8-7621C7DA8C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31D347-01C9-4B46-A213-881FC93D1154}"/>
              </a:ext>
            </a:extLst>
          </p:cNvPr>
          <p:cNvSpPr>
            <a:spLocks noGrp="1"/>
          </p:cNvSpPr>
          <p:nvPr>
            <p:ph type="dt" sz="half" idx="10"/>
          </p:nvPr>
        </p:nvSpPr>
        <p:spPr/>
        <p:txBody>
          <a:bodyPr/>
          <a:lstStyle/>
          <a:p>
            <a:fld id="{0EAB13A8-FF21-6D41-B0DA-B8421F7D88AC}" type="datetime3">
              <a:rPr lang="en-US" smtClean="0"/>
              <a:t>28 October 2024</a:t>
            </a:fld>
            <a:endParaRPr lang="en-US"/>
          </a:p>
        </p:txBody>
      </p:sp>
      <p:sp>
        <p:nvSpPr>
          <p:cNvPr id="8" name="Footer Placeholder 7">
            <a:extLst>
              <a:ext uri="{FF2B5EF4-FFF2-40B4-BE49-F238E27FC236}">
                <a16:creationId xmlns:a16="http://schemas.microsoft.com/office/drawing/2014/main" id="{7CF7CE9B-57A6-0E48-9DF2-59D3A4AD46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017F28-60D2-FB4C-A086-FDE6F4251C6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355223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15B1-F7E1-0246-87D6-0A4A3974036D}"/>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Date Placeholder 2">
            <a:extLst>
              <a:ext uri="{FF2B5EF4-FFF2-40B4-BE49-F238E27FC236}">
                <a16:creationId xmlns:a16="http://schemas.microsoft.com/office/drawing/2014/main" id="{CBD29202-066C-E444-9DE9-84660FD0ED31}"/>
              </a:ext>
            </a:extLst>
          </p:cNvPr>
          <p:cNvSpPr>
            <a:spLocks noGrp="1"/>
          </p:cNvSpPr>
          <p:nvPr>
            <p:ph type="dt" sz="half" idx="10"/>
          </p:nvPr>
        </p:nvSpPr>
        <p:spPr/>
        <p:txBody>
          <a:bodyPr/>
          <a:lstStyle/>
          <a:p>
            <a:fld id="{8385408D-6B17-A44C-866F-E9CD08D73697}" type="datetime3">
              <a:rPr lang="en-US" smtClean="0"/>
              <a:t>28 October 2024</a:t>
            </a:fld>
            <a:endParaRPr lang="en-US"/>
          </a:p>
        </p:txBody>
      </p:sp>
      <p:sp>
        <p:nvSpPr>
          <p:cNvPr id="4" name="Footer Placeholder 3">
            <a:extLst>
              <a:ext uri="{FF2B5EF4-FFF2-40B4-BE49-F238E27FC236}">
                <a16:creationId xmlns:a16="http://schemas.microsoft.com/office/drawing/2014/main" id="{4EA09ED4-AE6F-5441-A944-EA4B46246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AD77D4-CE65-A440-AE48-081635E63EC0}"/>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13632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95DEC-AEEE-CC4A-BC1C-C68F86533826}"/>
              </a:ext>
            </a:extLst>
          </p:cNvPr>
          <p:cNvSpPr>
            <a:spLocks noGrp="1"/>
          </p:cNvSpPr>
          <p:nvPr>
            <p:ph type="dt" sz="half" idx="10"/>
          </p:nvPr>
        </p:nvSpPr>
        <p:spPr/>
        <p:txBody>
          <a:bodyPr/>
          <a:lstStyle/>
          <a:p>
            <a:fld id="{2838E9DA-BA15-3C43-A7D4-653DDADCE23D}" type="datetime3">
              <a:rPr lang="en-US" smtClean="0"/>
              <a:t>28 October 2024</a:t>
            </a:fld>
            <a:endParaRPr lang="en-US"/>
          </a:p>
        </p:txBody>
      </p:sp>
      <p:sp>
        <p:nvSpPr>
          <p:cNvPr id="3" name="Footer Placeholder 2">
            <a:extLst>
              <a:ext uri="{FF2B5EF4-FFF2-40B4-BE49-F238E27FC236}">
                <a16:creationId xmlns:a16="http://schemas.microsoft.com/office/drawing/2014/main" id="{F7C48B0B-6DE2-4242-8705-EFD28DAC24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C39FA-00A8-D648-95A1-63D194598AC2}"/>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295219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2621-714C-5144-A62F-52F070EC1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2231CF-3CB0-AB4D-82C7-4A952687DC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8DE3C2-EE3F-8D46-995D-081B8CD36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A6B8A-1B65-9846-B9E0-B9AA7FFA027D}"/>
              </a:ext>
            </a:extLst>
          </p:cNvPr>
          <p:cNvSpPr>
            <a:spLocks noGrp="1"/>
          </p:cNvSpPr>
          <p:nvPr>
            <p:ph type="dt" sz="half" idx="10"/>
          </p:nvPr>
        </p:nvSpPr>
        <p:spPr/>
        <p:txBody>
          <a:bodyPr/>
          <a:lstStyle/>
          <a:p>
            <a:fld id="{61191DD1-04AB-A749-85AF-AFE929424F3A}" type="datetime3">
              <a:rPr lang="en-US" smtClean="0"/>
              <a:t>28 October 2024</a:t>
            </a:fld>
            <a:endParaRPr lang="en-US"/>
          </a:p>
        </p:txBody>
      </p:sp>
      <p:sp>
        <p:nvSpPr>
          <p:cNvPr id="6" name="Footer Placeholder 5">
            <a:extLst>
              <a:ext uri="{FF2B5EF4-FFF2-40B4-BE49-F238E27FC236}">
                <a16:creationId xmlns:a16="http://schemas.microsoft.com/office/drawing/2014/main" id="{5127CE5A-B849-E34A-B59E-F2FC1FBFC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5257B-6EA1-7047-A767-13A301E2B72C}"/>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48674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E6E1-5E9E-2B4A-BD4E-F8ABDA1BD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464E83-A8C3-F04C-9573-C53C02E47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0688D4D-3E80-6343-8394-A1D77F3BC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C746-21D2-1F47-9BA0-637C10FF53FF}"/>
              </a:ext>
            </a:extLst>
          </p:cNvPr>
          <p:cNvSpPr>
            <a:spLocks noGrp="1"/>
          </p:cNvSpPr>
          <p:nvPr>
            <p:ph type="dt" sz="half" idx="10"/>
          </p:nvPr>
        </p:nvSpPr>
        <p:spPr/>
        <p:txBody>
          <a:bodyPr/>
          <a:lstStyle/>
          <a:p>
            <a:fld id="{A7D86123-DAFB-5A48-95B3-B928582C5836}" type="datetime3">
              <a:rPr lang="en-US" smtClean="0"/>
              <a:t>28 October 2024</a:t>
            </a:fld>
            <a:endParaRPr lang="en-US"/>
          </a:p>
        </p:txBody>
      </p:sp>
      <p:sp>
        <p:nvSpPr>
          <p:cNvPr id="6" name="Footer Placeholder 5">
            <a:extLst>
              <a:ext uri="{FF2B5EF4-FFF2-40B4-BE49-F238E27FC236}">
                <a16:creationId xmlns:a16="http://schemas.microsoft.com/office/drawing/2014/main" id="{BB7E688C-4129-F14B-9E4D-4CF116C7C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CC179-A295-964A-A4A6-161861E1F5A3}"/>
              </a:ext>
            </a:extLst>
          </p:cNvPr>
          <p:cNvSpPr>
            <a:spLocks noGrp="1"/>
          </p:cNvSpPr>
          <p:nvPr>
            <p:ph type="sldNum" sz="quarter" idx="12"/>
          </p:nvPr>
        </p:nvSpPr>
        <p:spPr/>
        <p:txBody>
          <a:bodyPr/>
          <a:lstStyle/>
          <a:p>
            <a:fld id="{BAB9E952-1D86-BC49-A207-68037A4A783D}" type="slidenum">
              <a:rPr lang="en-US" smtClean="0"/>
              <a:t>‹#›</a:t>
            </a:fld>
            <a:endParaRPr lang="en-US"/>
          </a:p>
        </p:txBody>
      </p:sp>
    </p:spTree>
    <p:extLst>
      <p:ext uri="{BB962C8B-B14F-4D97-AF65-F5344CB8AC3E}">
        <p14:creationId xmlns:p14="http://schemas.microsoft.com/office/powerpoint/2010/main" val="1494684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EA573D-38BA-6C43-AD37-0AA44A7D44B1}"/>
              </a:ext>
            </a:extLst>
          </p:cNvPr>
          <p:cNvSpPr>
            <a:spLocks noGrp="1"/>
          </p:cNvSpPr>
          <p:nvPr>
            <p:ph type="title"/>
          </p:nvPr>
        </p:nvSpPr>
        <p:spPr>
          <a:xfrm>
            <a:off x="0" y="0"/>
            <a:ext cx="12192000" cy="1325563"/>
          </a:xfrm>
          <a:prstGeom prst="rect">
            <a:avLst/>
          </a:prstGeom>
          <a:solidFill>
            <a:srgbClr val="D73F09"/>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6FCF86C-42BA-DF4C-90CB-39FBCE08C2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48597-F002-3D4E-9C0D-6E18D6F8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6DD36-EF83-5C4F-9114-6C614EEA2191}" type="datetime3">
              <a:rPr lang="en-US" smtClean="0"/>
              <a:t>28 October 2024</a:t>
            </a:fld>
            <a:endParaRPr lang="en-US"/>
          </a:p>
        </p:txBody>
      </p:sp>
      <p:sp>
        <p:nvSpPr>
          <p:cNvPr id="5" name="Footer Placeholder 4">
            <a:extLst>
              <a:ext uri="{FF2B5EF4-FFF2-40B4-BE49-F238E27FC236}">
                <a16:creationId xmlns:a16="http://schemas.microsoft.com/office/drawing/2014/main" id="{B060E241-7D7F-0140-9661-73BB2DEA6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951649-B786-414D-A1C3-F37638FC83A3}"/>
              </a:ext>
            </a:extLst>
          </p:cNvPr>
          <p:cNvSpPr>
            <a:spLocks noGrp="1"/>
          </p:cNvSpPr>
          <p:nvPr>
            <p:ph type="sldNum" sz="quarter" idx="4"/>
          </p:nvPr>
        </p:nvSpPr>
        <p:spPr>
          <a:xfrm>
            <a:off x="9334500" y="6356349"/>
            <a:ext cx="2743200" cy="365125"/>
          </a:xfrm>
          <a:prstGeom prst="rect">
            <a:avLst/>
          </a:prstGeom>
          <a:effectLst>
            <a:outerShdw dist="25400" dir="2700000" algn="tl" rotWithShape="0">
              <a:schemeClr val="bg1"/>
            </a:outerShdw>
          </a:effectLst>
        </p:spPr>
        <p:txBody>
          <a:bodyPr vert="horz" lIns="91440" tIns="45720" rIns="91440" bIns="45720" rtlCol="0" anchor="ctr"/>
          <a:lstStyle>
            <a:lvl1pPr algn="r">
              <a:defRPr sz="2000" b="1">
                <a:solidFill>
                  <a:schemeClr val="tx1">
                    <a:lumMod val="50000"/>
                    <a:lumOff val="50000"/>
                  </a:schemeClr>
                </a:solidFill>
                <a:effectLst>
                  <a:outerShdw blurRad="38100" dist="38100" dir="2700000" algn="tl" rotWithShape="0">
                    <a:schemeClr val="bg1">
                      <a:lumMod val="85000"/>
                    </a:schemeClr>
                  </a:outerShdw>
                </a:effectLst>
              </a:defRPr>
            </a:lvl1pPr>
          </a:lstStyle>
          <a:p>
            <a:fld id="{BAB9E952-1D86-BC49-A207-68037A4A783D}" type="slidenum">
              <a:rPr lang="en-US" smtClean="0"/>
              <a:pPr/>
              <a:t>‹#›</a:t>
            </a:fld>
            <a:endParaRPr lang="en-US" dirty="0"/>
          </a:p>
        </p:txBody>
      </p:sp>
    </p:spTree>
    <p:extLst>
      <p:ext uri="{BB962C8B-B14F-4D97-AF65-F5344CB8AC3E}">
        <p14:creationId xmlns:p14="http://schemas.microsoft.com/office/powerpoint/2010/main" val="3448250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3600" b="1"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C630A4-494A-0596-7261-9037D59FE362}"/>
              </a:ext>
            </a:extLst>
          </p:cNvPr>
          <p:cNvPicPr>
            <a:picLocks noChangeAspect="1"/>
          </p:cNvPicPr>
          <p:nvPr/>
        </p:nvPicPr>
        <p:blipFill rotWithShape="1">
          <a:blip r:embed="rId3">
            <a:alphaModFix/>
          </a:blip>
          <a:srcRect l="2464" t="6165" r="19" b="21990"/>
          <a:stretch/>
        </p:blipFill>
        <p:spPr>
          <a:xfrm>
            <a:off x="13647" y="6782"/>
            <a:ext cx="12192000" cy="5532437"/>
          </a:xfrm>
          <a:prstGeom prst="rect">
            <a:avLst/>
          </a:prstGeom>
          <a:effectLst>
            <a:outerShdw blurRad="50800" dist="50800" dir="5400000" algn="ctr" rotWithShape="0">
              <a:srgbClr val="000000"/>
            </a:outerShdw>
          </a:effectLst>
        </p:spPr>
      </p:pic>
      <p:sp>
        <p:nvSpPr>
          <p:cNvPr id="4" name="Slide Number Placeholder 3">
            <a:extLst>
              <a:ext uri="{FF2B5EF4-FFF2-40B4-BE49-F238E27FC236}">
                <a16:creationId xmlns:a16="http://schemas.microsoft.com/office/drawing/2014/main" id="{02701107-0949-A32B-F644-AD10DFEF12DA}"/>
              </a:ext>
            </a:extLst>
          </p:cNvPr>
          <p:cNvSpPr>
            <a:spLocks noGrp="1"/>
          </p:cNvSpPr>
          <p:nvPr>
            <p:ph type="sldNum" sz="quarter" idx="12"/>
          </p:nvPr>
        </p:nvSpPr>
        <p:spPr/>
        <p:txBody>
          <a:bodyPr/>
          <a:lstStyle/>
          <a:p>
            <a:fld id="{BAB9E952-1D86-BC49-A207-68037A4A783D}" type="slidenum">
              <a:rPr lang="en-US" smtClean="0"/>
              <a:t>1</a:t>
            </a:fld>
            <a:endParaRPr lang="en-US"/>
          </a:p>
        </p:txBody>
      </p:sp>
      <p:sp>
        <p:nvSpPr>
          <p:cNvPr id="2" name="Title 1">
            <a:extLst>
              <a:ext uri="{FF2B5EF4-FFF2-40B4-BE49-F238E27FC236}">
                <a16:creationId xmlns:a16="http://schemas.microsoft.com/office/drawing/2014/main" id="{A684ECD6-FE7A-D541-8260-5A797B239C28}"/>
              </a:ext>
            </a:extLst>
          </p:cNvPr>
          <p:cNvSpPr>
            <a:spLocks noGrp="1"/>
          </p:cNvSpPr>
          <p:nvPr>
            <p:ph type="ctrTitle"/>
          </p:nvPr>
        </p:nvSpPr>
        <p:spPr>
          <a:xfrm>
            <a:off x="-1" y="4747846"/>
            <a:ext cx="6755643" cy="2110154"/>
          </a:xfrm>
        </p:spPr>
        <p:txBody>
          <a:bodyPr/>
          <a:lstStyle/>
          <a:p>
            <a:r>
              <a:rPr lang="en-US" sz="2800" dirty="0">
                <a:latin typeface="Helvetica" pitchFamily="2" charset="0"/>
              </a:rPr>
              <a:t>Modeling the gut microbiome's resistance and resilience to climate change and infection in zebrafish</a:t>
            </a:r>
          </a:p>
        </p:txBody>
      </p:sp>
      <p:sp>
        <p:nvSpPr>
          <p:cNvPr id="3" name="Subtitle 2">
            <a:extLst>
              <a:ext uri="{FF2B5EF4-FFF2-40B4-BE49-F238E27FC236}">
                <a16:creationId xmlns:a16="http://schemas.microsoft.com/office/drawing/2014/main" id="{0955BFAE-20E9-9C45-AE69-F2F23A856A63}"/>
              </a:ext>
            </a:extLst>
          </p:cNvPr>
          <p:cNvSpPr>
            <a:spLocks noGrp="1"/>
          </p:cNvSpPr>
          <p:nvPr>
            <p:ph type="subTitle" idx="1"/>
          </p:nvPr>
        </p:nvSpPr>
        <p:spPr>
          <a:xfrm>
            <a:off x="6755642" y="4747846"/>
            <a:ext cx="5436358" cy="2110154"/>
          </a:xfrm>
          <a:ln>
            <a:noFill/>
          </a:ln>
        </p:spPr>
        <p:txBody>
          <a:bodyPr>
            <a:normAutofit/>
          </a:bodyPr>
          <a:lstStyle/>
          <a:p>
            <a:r>
              <a:rPr lang="en-US" sz="2400" dirty="0"/>
              <a:t>Michael Sieler</a:t>
            </a:r>
          </a:p>
          <a:p>
            <a:r>
              <a:rPr lang="en-US" b="0" dirty="0"/>
              <a:t>Sharpton Lab </a:t>
            </a:r>
          </a:p>
          <a:p>
            <a:r>
              <a:rPr lang="en-US" b="0" dirty="0"/>
              <a:t>Department of Microbiology</a:t>
            </a:r>
          </a:p>
          <a:p>
            <a:r>
              <a:rPr lang="en-US" sz="2000" dirty="0">
                <a:solidFill>
                  <a:schemeClr val="accent2">
                    <a:lumMod val="20000"/>
                    <a:lumOff val="80000"/>
                  </a:schemeClr>
                </a:solidFill>
              </a:rPr>
              <a:t>Beneficial Microbes 2024</a:t>
            </a:r>
          </a:p>
        </p:txBody>
      </p:sp>
      <p:cxnSp>
        <p:nvCxnSpPr>
          <p:cNvPr id="9" name="Straight Connector 8">
            <a:extLst>
              <a:ext uri="{FF2B5EF4-FFF2-40B4-BE49-F238E27FC236}">
                <a16:creationId xmlns:a16="http://schemas.microsoft.com/office/drawing/2014/main" id="{82088674-10D8-9A0A-FAA5-B53EC2404360}"/>
              </a:ext>
            </a:extLst>
          </p:cNvPr>
          <p:cNvCxnSpPr>
            <a:cxnSpLocks/>
          </p:cNvCxnSpPr>
          <p:nvPr/>
        </p:nvCxnSpPr>
        <p:spPr>
          <a:xfrm>
            <a:off x="6606392" y="4939566"/>
            <a:ext cx="0" cy="178190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2C5A60-9298-D85A-4A68-A0AD628714CF}"/>
              </a:ext>
            </a:extLst>
          </p:cNvPr>
          <p:cNvCxnSpPr>
            <a:cxnSpLocks/>
          </p:cNvCxnSpPr>
          <p:nvPr/>
        </p:nvCxnSpPr>
        <p:spPr>
          <a:xfrm flipH="1">
            <a:off x="-13648" y="4747846"/>
            <a:ext cx="122056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6CBC4F2-0A52-C8A5-29DC-54C02E461F69}"/>
              </a:ext>
            </a:extLst>
          </p:cNvPr>
          <p:cNvPicPr>
            <a:picLocks noChangeAspect="1"/>
          </p:cNvPicPr>
          <p:nvPr/>
        </p:nvPicPr>
        <p:blipFill>
          <a:blip r:embed="rId4"/>
          <a:stretch>
            <a:fillRect/>
          </a:stretch>
        </p:blipFill>
        <p:spPr>
          <a:xfrm>
            <a:off x="10408625" y="5036771"/>
            <a:ext cx="1584083" cy="1668829"/>
          </a:xfrm>
          <a:prstGeom prst="rect">
            <a:avLst/>
          </a:prstGeom>
        </p:spPr>
      </p:pic>
    </p:spTree>
    <p:extLst>
      <p:ext uri="{BB962C8B-B14F-4D97-AF65-F5344CB8AC3E}">
        <p14:creationId xmlns:p14="http://schemas.microsoft.com/office/powerpoint/2010/main" val="26206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6815-81BD-8BEF-EE3F-ADB22C980B84}"/>
              </a:ext>
            </a:extLst>
          </p:cNvPr>
          <p:cNvSpPr>
            <a:spLocks noGrp="1"/>
          </p:cNvSpPr>
          <p:nvPr>
            <p:ph type="title"/>
          </p:nvPr>
        </p:nvSpPr>
        <p:spPr/>
        <p:txBody>
          <a:bodyPr/>
          <a:lstStyle/>
          <a:p>
            <a:r>
              <a:rPr lang="en-US" dirty="0"/>
              <a:t>Measuring microbiome response to an exogenous stressor</a:t>
            </a:r>
          </a:p>
        </p:txBody>
      </p:sp>
      <p:sp>
        <p:nvSpPr>
          <p:cNvPr id="3" name="Content Placeholder 2">
            <a:extLst>
              <a:ext uri="{FF2B5EF4-FFF2-40B4-BE49-F238E27FC236}">
                <a16:creationId xmlns:a16="http://schemas.microsoft.com/office/drawing/2014/main" id="{FF345B18-506D-785A-81C7-FA329B7B6FD8}"/>
              </a:ext>
            </a:extLst>
          </p:cNvPr>
          <p:cNvSpPr>
            <a:spLocks noGrp="1"/>
          </p:cNvSpPr>
          <p:nvPr>
            <p:ph idx="1"/>
          </p:nvPr>
        </p:nvSpPr>
        <p:spPr>
          <a:xfrm>
            <a:off x="838200" y="1825625"/>
            <a:ext cx="6245180" cy="4351338"/>
          </a:xfrm>
        </p:spPr>
        <p:txBody>
          <a:bodyPr/>
          <a:lstStyle/>
          <a:p>
            <a:r>
              <a:rPr lang="en-US" dirty="0"/>
              <a:t>Gut microbial diversity</a:t>
            </a:r>
          </a:p>
          <a:p>
            <a:endParaRPr lang="en-US" dirty="0"/>
          </a:p>
          <a:p>
            <a:r>
              <a:rPr lang="en-US" dirty="0"/>
              <a:t>Gut microbial community composition</a:t>
            </a:r>
          </a:p>
          <a:p>
            <a:endParaRPr lang="en-US" dirty="0"/>
          </a:p>
          <a:p>
            <a:r>
              <a:rPr lang="en-US" dirty="0"/>
              <a:t>Infection outcomes by microbiome response</a:t>
            </a:r>
          </a:p>
        </p:txBody>
      </p:sp>
      <p:sp>
        <p:nvSpPr>
          <p:cNvPr id="4" name="Slide Number Placeholder 3">
            <a:extLst>
              <a:ext uri="{FF2B5EF4-FFF2-40B4-BE49-F238E27FC236}">
                <a16:creationId xmlns:a16="http://schemas.microsoft.com/office/drawing/2014/main" id="{78F126F2-A510-A4AE-9185-2B4F35FE5DB7}"/>
              </a:ext>
            </a:extLst>
          </p:cNvPr>
          <p:cNvSpPr>
            <a:spLocks noGrp="1"/>
          </p:cNvSpPr>
          <p:nvPr>
            <p:ph type="sldNum" sz="quarter" idx="12"/>
          </p:nvPr>
        </p:nvSpPr>
        <p:spPr/>
        <p:txBody>
          <a:bodyPr/>
          <a:lstStyle/>
          <a:p>
            <a:fld id="{BAB9E952-1D86-BC49-A207-68037A4A783D}" type="slidenum">
              <a:rPr lang="en-US" smtClean="0"/>
              <a:t>10</a:t>
            </a:fld>
            <a:endParaRPr lang="en-US"/>
          </a:p>
        </p:txBody>
      </p:sp>
    </p:spTree>
    <p:extLst>
      <p:ext uri="{BB962C8B-B14F-4D97-AF65-F5344CB8AC3E}">
        <p14:creationId xmlns:p14="http://schemas.microsoft.com/office/powerpoint/2010/main" val="339544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FB52-52A2-7CB3-21C8-44141C3A9001}"/>
              </a:ext>
            </a:extLst>
          </p:cNvPr>
          <p:cNvSpPr>
            <a:spLocks noGrp="1"/>
          </p:cNvSpPr>
          <p:nvPr>
            <p:ph type="title"/>
          </p:nvPr>
        </p:nvSpPr>
        <p:spPr/>
        <p:txBody>
          <a:bodyPr/>
          <a:lstStyle/>
          <a:p>
            <a:r>
              <a:rPr lang="en-US" dirty="0"/>
              <a:t>Gut Microbial Diversity</a:t>
            </a:r>
          </a:p>
        </p:txBody>
      </p:sp>
      <p:sp>
        <p:nvSpPr>
          <p:cNvPr id="3" name="Text Placeholder 2">
            <a:extLst>
              <a:ext uri="{FF2B5EF4-FFF2-40B4-BE49-F238E27FC236}">
                <a16:creationId xmlns:a16="http://schemas.microsoft.com/office/drawing/2014/main" id="{2FC57B4B-A1FA-E185-E6C7-680B53B467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489D42-AC56-BDAE-9B72-4DBDA2013810}"/>
              </a:ext>
            </a:extLst>
          </p:cNvPr>
          <p:cNvSpPr>
            <a:spLocks noGrp="1"/>
          </p:cNvSpPr>
          <p:nvPr>
            <p:ph type="sldNum" sz="quarter" idx="12"/>
          </p:nvPr>
        </p:nvSpPr>
        <p:spPr/>
        <p:txBody>
          <a:bodyPr/>
          <a:lstStyle/>
          <a:p>
            <a:fld id="{BAB9E952-1D86-BC49-A207-68037A4A783D}" type="slidenum">
              <a:rPr lang="en-US" smtClean="0"/>
              <a:t>11</a:t>
            </a:fld>
            <a:endParaRPr lang="en-US"/>
          </a:p>
        </p:txBody>
      </p:sp>
    </p:spTree>
    <p:extLst>
      <p:ext uri="{BB962C8B-B14F-4D97-AF65-F5344CB8AC3E}">
        <p14:creationId xmlns:p14="http://schemas.microsoft.com/office/powerpoint/2010/main" val="793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8DB50-59F2-E380-5695-9C1B1C960106}"/>
              </a:ext>
            </a:extLst>
          </p:cNvPr>
          <p:cNvPicPr>
            <a:picLocks noChangeAspect="1"/>
          </p:cNvPicPr>
          <p:nvPr/>
        </p:nvPicPr>
        <p:blipFill>
          <a:blip r:embed="rId3"/>
          <a:stretch>
            <a:fillRect/>
          </a:stretch>
        </p:blipFill>
        <p:spPr>
          <a:xfrm>
            <a:off x="166953" y="1352457"/>
            <a:ext cx="11858094" cy="5505543"/>
          </a:xfrm>
          <a:prstGeom prst="rect">
            <a:avLst/>
          </a:prstGeom>
        </p:spPr>
      </p:pic>
      <p:sp>
        <p:nvSpPr>
          <p:cNvPr id="2" name="Title 1">
            <a:extLst>
              <a:ext uri="{FF2B5EF4-FFF2-40B4-BE49-F238E27FC236}">
                <a16:creationId xmlns:a16="http://schemas.microsoft.com/office/drawing/2014/main" id="{CF26954F-F06B-60FC-97FD-67C006C7654F}"/>
              </a:ext>
            </a:extLst>
          </p:cNvPr>
          <p:cNvSpPr>
            <a:spLocks noGrp="1"/>
          </p:cNvSpPr>
          <p:nvPr>
            <p:ph type="title"/>
          </p:nvPr>
        </p:nvSpPr>
        <p:spPr/>
        <p:txBody>
          <a:bodyPr>
            <a:normAutofit/>
          </a:bodyPr>
          <a:lstStyle/>
          <a:p>
            <a:r>
              <a:rPr lang="en-US" dirty="0"/>
              <a:t>No significant difference between control and exposed fish within temperature groups at baseline sampling</a:t>
            </a:r>
          </a:p>
        </p:txBody>
      </p:sp>
      <p:sp>
        <p:nvSpPr>
          <p:cNvPr id="3" name="Slide Number Placeholder 2">
            <a:extLst>
              <a:ext uri="{FF2B5EF4-FFF2-40B4-BE49-F238E27FC236}">
                <a16:creationId xmlns:a16="http://schemas.microsoft.com/office/drawing/2014/main" id="{1D338DA3-9BA8-67F8-9276-4B457FCE3260}"/>
              </a:ext>
            </a:extLst>
          </p:cNvPr>
          <p:cNvSpPr>
            <a:spLocks noGrp="1"/>
          </p:cNvSpPr>
          <p:nvPr>
            <p:ph type="sldNum" sz="quarter" idx="12"/>
          </p:nvPr>
        </p:nvSpPr>
        <p:spPr/>
        <p:txBody>
          <a:bodyPr/>
          <a:lstStyle/>
          <a:p>
            <a:fld id="{BAB9E952-1D86-BC49-A207-68037A4A783D}" type="slidenum">
              <a:rPr lang="en-US" smtClean="0"/>
              <a:t>12</a:t>
            </a:fld>
            <a:endParaRPr lang="en-US"/>
          </a:p>
        </p:txBody>
      </p:sp>
    </p:spTree>
    <p:extLst>
      <p:ext uri="{BB962C8B-B14F-4D97-AF65-F5344CB8AC3E}">
        <p14:creationId xmlns:p14="http://schemas.microsoft.com/office/powerpoint/2010/main" val="20397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8DB50-59F2-E380-5695-9C1B1C960106}"/>
              </a:ext>
            </a:extLst>
          </p:cNvPr>
          <p:cNvPicPr>
            <a:picLocks noChangeAspect="1"/>
          </p:cNvPicPr>
          <p:nvPr/>
        </p:nvPicPr>
        <p:blipFill>
          <a:blip r:embed="rId3"/>
          <a:srcRect/>
          <a:stretch/>
        </p:blipFill>
        <p:spPr>
          <a:xfrm>
            <a:off x="166954" y="1352457"/>
            <a:ext cx="11858092" cy="5505543"/>
          </a:xfrm>
          <a:prstGeom prst="rect">
            <a:avLst/>
          </a:prstGeom>
        </p:spPr>
      </p:pic>
      <p:sp>
        <p:nvSpPr>
          <p:cNvPr id="2" name="Title 1">
            <a:extLst>
              <a:ext uri="{FF2B5EF4-FFF2-40B4-BE49-F238E27FC236}">
                <a16:creationId xmlns:a16="http://schemas.microsoft.com/office/drawing/2014/main" id="{CF26954F-F06B-60FC-97FD-67C006C7654F}"/>
              </a:ext>
            </a:extLst>
          </p:cNvPr>
          <p:cNvSpPr>
            <a:spLocks noGrp="1"/>
          </p:cNvSpPr>
          <p:nvPr>
            <p:ph type="title"/>
          </p:nvPr>
        </p:nvSpPr>
        <p:spPr/>
        <p:txBody>
          <a:bodyPr/>
          <a:lstStyle/>
          <a:p>
            <a:r>
              <a:rPr lang="en-US" dirty="0"/>
              <a:t>Parasite exposure alters trajectory of gut microbiome diversification at lower water temperatures</a:t>
            </a:r>
          </a:p>
        </p:txBody>
      </p:sp>
      <p:sp>
        <p:nvSpPr>
          <p:cNvPr id="3" name="Slide Number Placeholder 2">
            <a:extLst>
              <a:ext uri="{FF2B5EF4-FFF2-40B4-BE49-F238E27FC236}">
                <a16:creationId xmlns:a16="http://schemas.microsoft.com/office/drawing/2014/main" id="{1D338DA3-9BA8-67F8-9276-4B457FCE3260}"/>
              </a:ext>
            </a:extLst>
          </p:cNvPr>
          <p:cNvSpPr>
            <a:spLocks noGrp="1"/>
          </p:cNvSpPr>
          <p:nvPr>
            <p:ph type="sldNum" sz="quarter" idx="12"/>
          </p:nvPr>
        </p:nvSpPr>
        <p:spPr/>
        <p:txBody>
          <a:bodyPr/>
          <a:lstStyle/>
          <a:p>
            <a:fld id="{BAB9E952-1D86-BC49-A207-68037A4A783D}" type="slidenum">
              <a:rPr lang="en-US" smtClean="0"/>
              <a:t>13</a:t>
            </a:fld>
            <a:endParaRPr lang="en-US"/>
          </a:p>
        </p:txBody>
      </p:sp>
      <p:grpSp>
        <p:nvGrpSpPr>
          <p:cNvPr id="4" name="Group 3">
            <a:extLst>
              <a:ext uri="{FF2B5EF4-FFF2-40B4-BE49-F238E27FC236}">
                <a16:creationId xmlns:a16="http://schemas.microsoft.com/office/drawing/2014/main" id="{B4936A48-5B9C-EED1-0A3A-4D1B1995B934}"/>
              </a:ext>
            </a:extLst>
          </p:cNvPr>
          <p:cNvGrpSpPr/>
          <p:nvPr/>
        </p:nvGrpSpPr>
        <p:grpSpPr>
          <a:xfrm>
            <a:off x="6606808" y="1576057"/>
            <a:ext cx="568554" cy="369332"/>
            <a:chOff x="6589986" y="2427890"/>
            <a:chExt cx="756745" cy="369332"/>
          </a:xfrm>
        </p:grpSpPr>
        <p:cxnSp>
          <p:nvCxnSpPr>
            <p:cNvPr id="6" name="Straight Connector 5">
              <a:extLst>
                <a:ext uri="{FF2B5EF4-FFF2-40B4-BE49-F238E27FC236}">
                  <a16:creationId xmlns:a16="http://schemas.microsoft.com/office/drawing/2014/main" id="{C5E3A78E-CF3A-AE32-613F-8A7D5556E3FD}"/>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02148C-6932-9E0E-3298-317BD03BE987}"/>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grpSp>
        <p:nvGrpSpPr>
          <p:cNvPr id="10" name="Group 9">
            <a:extLst>
              <a:ext uri="{FF2B5EF4-FFF2-40B4-BE49-F238E27FC236}">
                <a16:creationId xmlns:a16="http://schemas.microsoft.com/office/drawing/2014/main" id="{E52B6E59-ABCA-2559-E754-B2E3A7E90DA9}"/>
              </a:ext>
            </a:extLst>
          </p:cNvPr>
          <p:cNvGrpSpPr/>
          <p:nvPr/>
        </p:nvGrpSpPr>
        <p:grpSpPr>
          <a:xfrm>
            <a:off x="5407592" y="1576057"/>
            <a:ext cx="568554" cy="369332"/>
            <a:chOff x="6589986" y="2427890"/>
            <a:chExt cx="756745" cy="369332"/>
          </a:xfrm>
        </p:grpSpPr>
        <p:cxnSp>
          <p:nvCxnSpPr>
            <p:cNvPr id="11" name="Straight Connector 10">
              <a:extLst>
                <a:ext uri="{FF2B5EF4-FFF2-40B4-BE49-F238E27FC236}">
                  <a16:creationId xmlns:a16="http://schemas.microsoft.com/office/drawing/2014/main" id="{CCF82EA2-EC56-7BCE-8063-FC0DB99F8E0C}"/>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D5B64D9-EFC9-BD77-5683-0B44369D4D75}"/>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sp>
        <p:nvSpPr>
          <p:cNvPr id="13" name="Rectangle 12">
            <a:extLst>
              <a:ext uri="{FF2B5EF4-FFF2-40B4-BE49-F238E27FC236}">
                <a16:creationId xmlns:a16="http://schemas.microsoft.com/office/drawing/2014/main" id="{E99E6CB5-A557-6984-4313-CF427559A065}"/>
              </a:ext>
            </a:extLst>
          </p:cNvPr>
          <p:cNvSpPr/>
          <p:nvPr/>
        </p:nvSpPr>
        <p:spPr>
          <a:xfrm>
            <a:off x="513567" y="3144033"/>
            <a:ext cx="10183660" cy="3075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77824B-7516-14EC-B320-74E12B9CF254}"/>
              </a:ext>
            </a:extLst>
          </p:cNvPr>
          <p:cNvSpPr/>
          <p:nvPr/>
        </p:nvSpPr>
        <p:spPr>
          <a:xfrm>
            <a:off x="5009882" y="1648495"/>
            <a:ext cx="5262320" cy="14300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31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8DB50-59F2-E380-5695-9C1B1C960106}"/>
              </a:ext>
            </a:extLst>
          </p:cNvPr>
          <p:cNvPicPr>
            <a:picLocks noChangeAspect="1"/>
          </p:cNvPicPr>
          <p:nvPr/>
        </p:nvPicPr>
        <p:blipFill>
          <a:blip r:embed="rId3"/>
          <a:srcRect/>
          <a:stretch/>
        </p:blipFill>
        <p:spPr>
          <a:xfrm>
            <a:off x="166954" y="1352457"/>
            <a:ext cx="11858092" cy="5505543"/>
          </a:xfrm>
          <a:prstGeom prst="rect">
            <a:avLst/>
          </a:prstGeom>
        </p:spPr>
      </p:pic>
      <p:sp>
        <p:nvSpPr>
          <p:cNvPr id="2" name="Title 1">
            <a:extLst>
              <a:ext uri="{FF2B5EF4-FFF2-40B4-BE49-F238E27FC236}">
                <a16:creationId xmlns:a16="http://schemas.microsoft.com/office/drawing/2014/main" id="{CF26954F-F06B-60FC-97FD-67C006C7654F}"/>
              </a:ext>
            </a:extLst>
          </p:cNvPr>
          <p:cNvSpPr>
            <a:spLocks noGrp="1"/>
          </p:cNvSpPr>
          <p:nvPr>
            <p:ph type="title"/>
          </p:nvPr>
        </p:nvSpPr>
        <p:spPr/>
        <p:txBody>
          <a:bodyPr/>
          <a:lstStyle/>
          <a:p>
            <a:r>
              <a:rPr lang="en-US" dirty="0"/>
              <a:t>Water temperature moderates gut microbiome’s sensitivity to parasite exposure</a:t>
            </a:r>
            <a:r>
              <a:rPr lang="en-US" sz="2800" dirty="0"/>
              <a:t> </a:t>
            </a:r>
            <a:endParaRPr lang="en-US" dirty="0"/>
          </a:p>
        </p:txBody>
      </p:sp>
      <p:sp>
        <p:nvSpPr>
          <p:cNvPr id="3" name="Slide Number Placeholder 2">
            <a:extLst>
              <a:ext uri="{FF2B5EF4-FFF2-40B4-BE49-F238E27FC236}">
                <a16:creationId xmlns:a16="http://schemas.microsoft.com/office/drawing/2014/main" id="{1D338DA3-9BA8-67F8-9276-4B457FCE3260}"/>
              </a:ext>
            </a:extLst>
          </p:cNvPr>
          <p:cNvSpPr>
            <a:spLocks noGrp="1"/>
          </p:cNvSpPr>
          <p:nvPr>
            <p:ph type="sldNum" sz="quarter" idx="12"/>
          </p:nvPr>
        </p:nvSpPr>
        <p:spPr/>
        <p:txBody>
          <a:bodyPr/>
          <a:lstStyle/>
          <a:p>
            <a:fld id="{BAB9E952-1D86-BC49-A207-68037A4A783D}" type="slidenum">
              <a:rPr lang="en-US" smtClean="0"/>
              <a:t>14</a:t>
            </a:fld>
            <a:endParaRPr lang="en-US"/>
          </a:p>
        </p:txBody>
      </p:sp>
      <p:grpSp>
        <p:nvGrpSpPr>
          <p:cNvPr id="4" name="Group 3">
            <a:extLst>
              <a:ext uri="{FF2B5EF4-FFF2-40B4-BE49-F238E27FC236}">
                <a16:creationId xmlns:a16="http://schemas.microsoft.com/office/drawing/2014/main" id="{2A4A225D-896C-E374-502C-FB473A2ECEC2}"/>
              </a:ext>
            </a:extLst>
          </p:cNvPr>
          <p:cNvGrpSpPr/>
          <p:nvPr/>
        </p:nvGrpSpPr>
        <p:grpSpPr>
          <a:xfrm>
            <a:off x="6606808" y="1576057"/>
            <a:ext cx="568554" cy="369332"/>
            <a:chOff x="6589986" y="2427890"/>
            <a:chExt cx="756745" cy="369332"/>
          </a:xfrm>
        </p:grpSpPr>
        <p:cxnSp>
          <p:nvCxnSpPr>
            <p:cNvPr id="6" name="Straight Connector 5">
              <a:extLst>
                <a:ext uri="{FF2B5EF4-FFF2-40B4-BE49-F238E27FC236}">
                  <a16:creationId xmlns:a16="http://schemas.microsoft.com/office/drawing/2014/main" id="{CB9AEB23-8108-2DE8-3A8B-14357697C776}"/>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46CB768-7408-22FC-AAE6-48B0E2C608DF}"/>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grpSp>
        <p:nvGrpSpPr>
          <p:cNvPr id="8" name="Group 7">
            <a:extLst>
              <a:ext uri="{FF2B5EF4-FFF2-40B4-BE49-F238E27FC236}">
                <a16:creationId xmlns:a16="http://schemas.microsoft.com/office/drawing/2014/main" id="{582BD748-4344-3DEF-84BC-4167B21A8F91}"/>
              </a:ext>
            </a:extLst>
          </p:cNvPr>
          <p:cNvGrpSpPr/>
          <p:nvPr/>
        </p:nvGrpSpPr>
        <p:grpSpPr>
          <a:xfrm>
            <a:off x="5407592" y="1576057"/>
            <a:ext cx="568554" cy="369332"/>
            <a:chOff x="6589986" y="2427890"/>
            <a:chExt cx="756745" cy="369332"/>
          </a:xfrm>
        </p:grpSpPr>
        <p:cxnSp>
          <p:nvCxnSpPr>
            <p:cNvPr id="9" name="Straight Connector 8">
              <a:extLst>
                <a:ext uri="{FF2B5EF4-FFF2-40B4-BE49-F238E27FC236}">
                  <a16:creationId xmlns:a16="http://schemas.microsoft.com/office/drawing/2014/main" id="{9B7EA83E-1223-EC06-FAC8-480BDC12B6F2}"/>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6CCA546-93C9-7ED5-EB4A-7FC0D4E60A45}"/>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grpSp>
    </p:spTree>
    <p:extLst>
      <p:ext uri="{BB962C8B-B14F-4D97-AF65-F5344CB8AC3E}">
        <p14:creationId xmlns:p14="http://schemas.microsoft.com/office/powerpoint/2010/main" val="47394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FB52-52A2-7CB3-21C8-44141C3A9001}"/>
              </a:ext>
            </a:extLst>
          </p:cNvPr>
          <p:cNvSpPr>
            <a:spLocks noGrp="1"/>
          </p:cNvSpPr>
          <p:nvPr>
            <p:ph type="title"/>
          </p:nvPr>
        </p:nvSpPr>
        <p:spPr/>
        <p:txBody>
          <a:bodyPr/>
          <a:lstStyle/>
          <a:p>
            <a:r>
              <a:rPr lang="en-US" dirty="0"/>
              <a:t>Gut Microbial </a:t>
            </a:r>
            <a:br>
              <a:rPr lang="en-US" dirty="0"/>
            </a:br>
            <a:r>
              <a:rPr lang="en-US" dirty="0"/>
              <a:t>Community Composition</a:t>
            </a:r>
          </a:p>
        </p:txBody>
      </p:sp>
      <p:sp>
        <p:nvSpPr>
          <p:cNvPr id="3" name="Text Placeholder 2">
            <a:extLst>
              <a:ext uri="{FF2B5EF4-FFF2-40B4-BE49-F238E27FC236}">
                <a16:creationId xmlns:a16="http://schemas.microsoft.com/office/drawing/2014/main" id="{2FC57B4B-A1FA-E185-E6C7-680B53B467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489D42-AC56-BDAE-9B72-4DBDA2013810}"/>
              </a:ext>
            </a:extLst>
          </p:cNvPr>
          <p:cNvSpPr>
            <a:spLocks noGrp="1"/>
          </p:cNvSpPr>
          <p:nvPr>
            <p:ph type="sldNum" sz="quarter" idx="12"/>
          </p:nvPr>
        </p:nvSpPr>
        <p:spPr/>
        <p:txBody>
          <a:bodyPr/>
          <a:lstStyle/>
          <a:p>
            <a:fld id="{BAB9E952-1D86-BC49-A207-68037A4A783D}" type="slidenum">
              <a:rPr lang="en-US" smtClean="0"/>
              <a:t>15</a:t>
            </a:fld>
            <a:endParaRPr lang="en-US"/>
          </a:p>
        </p:txBody>
      </p:sp>
    </p:spTree>
    <p:extLst>
      <p:ext uri="{BB962C8B-B14F-4D97-AF65-F5344CB8AC3E}">
        <p14:creationId xmlns:p14="http://schemas.microsoft.com/office/powerpoint/2010/main" val="224612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62C013-C8BA-2BFF-C535-7A56A8E0B150}"/>
              </a:ext>
            </a:extLst>
          </p:cNvPr>
          <p:cNvPicPr>
            <a:picLocks noChangeAspect="1"/>
          </p:cNvPicPr>
          <p:nvPr/>
        </p:nvPicPr>
        <p:blipFill>
          <a:blip r:embed="rId3"/>
          <a:srcRect/>
          <a:stretch/>
        </p:blipFill>
        <p:spPr>
          <a:xfrm>
            <a:off x="52484" y="1325563"/>
            <a:ext cx="12087033" cy="5532437"/>
          </a:xfrm>
          <a:prstGeom prst="rect">
            <a:avLst/>
          </a:prstGeom>
        </p:spPr>
      </p:pic>
      <p:sp>
        <p:nvSpPr>
          <p:cNvPr id="2" name="Title 1">
            <a:extLst>
              <a:ext uri="{FF2B5EF4-FFF2-40B4-BE49-F238E27FC236}">
                <a16:creationId xmlns:a16="http://schemas.microsoft.com/office/drawing/2014/main" id="{9E3C3783-104C-B6EB-29EF-60DFE14A6C82}"/>
              </a:ext>
            </a:extLst>
          </p:cNvPr>
          <p:cNvSpPr>
            <a:spLocks noGrp="1"/>
          </p:cNvSpPr>
          <p:nvPr>
            <p:ph type="title"/>
          </p:nvPr>
        </p:nvSpPr>
        <p:spPr/>
        <p:txBody>
          <a:bodyPr/>
          <a:lstStyle/>
          <a:p>
            <a:r>
              <a:rPr lang="en-US" dirty="0"/>
              <a:t>Baseline gut microbial community composition prior to parasite exposure</a:t>
            </a:r>
          </a:p>
        </p:txBody>
      </p:sp>
      <p:sp>
        <p:nvSpPr>
          <p:cNvPr id="4" name="Slide Number Placeholder 3">
            <a:extLst>
              <a:ext uri="{FF2B5EF4-FFF2-40B4-BE49-F238E27FC236}">
                <a16:creationId xmlns:a16="http://schemas.microsoft.com/office/drawing/2014/main" id="{3444CCAA-57AB-FFB9-A13D-B45119A1007B}"/>
              </a:ext>
            </a:extLst>
          </p:cNvPr>
          <p:cNvSpPr>
            <a:spLocks noGrp="1"/>
          </p:cNvSpPr>
          <p:nvPr>
            <p:ph type="sldNum" sz="quarter" idx="12"/>
          </p:nvPr>
        </p:nvSpPr>
        <p:spPr/>
        <p:txBody>
          <a:bodyPr/>
          <a:lstStyle/>
          <a:p>
            <a:fld id="{BAB9E952-1D86-BC49-A207-68037A4A783D}" type="slidenum">
              <a:rPr lang="en-US" smtClean="0"/>
              <a:t>16</a:t>
            </a:fld>
            <a:endParaRPr lang="en-US"/>
          </a:p>
        </p:txBody>
      </p:sp>
      <p:grpSp>
        <p:nvGrpSpPr>
          <p:cNvPr id="14" name="Group 13">
            <a:extLst>
              <a:ext uri="{FF2B5EF4-FFF2-40B4-BE49-F238E27FC236}">
                <a16:creationId xmlns:a16="http://schemas.microsoft.com/office/drawing/2014/main" id="{5DEA66A0-0768-A50C-1F03-EBA285F3D93E}"/>
              </a:ext>
            </a:extLst>
          </p:cNvPr>
          <p:cNvGrpSpPr/>
          <p:nvPr/>
        </p:nvGrpSpPr>
        <p:grpSpPr>
          <a:xfrm>
            <a:off x="939447" y="4621065"/>
            <a:ext cx="10724521" cy="706416"/>
            <a:chOff x="1518997" y="1841679"/>
            <a:chExt cx="10724521" cy="706416"/>
          </a:xfrm>
        </p:grpSpPr>
        <p:sp>
          <p:nvSpPr>
            <p:cNvPr id="9" name="Rounded Rectangle 8">
              <a:extLst>
                <a:ext uri="{FF2B5EF4-FFF2-40B4-BE49-F238E27FC236}">
                  <a16:creationId xmlns:a16="http://schemas.microsoft.com/office/drawing/2014/main" id="{8D2187E2-55FF-178B-69E1-F9D8A7B386A2}"/>
                </a:ext>
              </a:extLst>
            </p:cNvPr>
            <p:cNvSpPr/>
            <p:nvPr/>
          </p:nvSpPr>
          <p:spPr>
            <a:xfrm>
              <a:off x="1518997" y="184167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PERMANOVA: P = 0.156</a:t>
              </a:r>
            </a:p>
            <a:p>
              <a:r>
                <a:rPr lang="en-US" dirty="0">
                  <a:solidFill>
                    <a:schemeClr val="tx1"/>
                  </a:solidFill>
                </a:rPr>
                <a:t>Dispersion: P = 0.445</a:t>
              </a:r>
            </a:p>
          </p:txBody>
        </p:sp>
        <p:sp>
          <p:nvSpPr>
            <p:cNvPr id="12" name="Rounded Rectangle 11">
              <a:extLst>
                <a:ext uri="{FF2B5EF4-FFF2-40B4-BE49-F238E27FC236}">
                  <a16:creationId xmlns:a16="http://schemas.microsoft.com/office/drawing/2014/main" id="{533BF3F0-5EC4-1933-6DC3-83A7D9E15FEF}"/>
                </a:ext>
              </a:extLst>
            </p:cNvPr>
            <p:cNvSpPr/>
            <p:nvPr/>
          </p:nvSpPr>
          <p:spPr>
            <a:xfrm>
              <a:off x="5599809" y="184167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PERMANOVA: P = 0.083</a:t>
              </a:r>
            </a:p>
            <a:p>
              <a:r>
                <a:rPr lang="en-US" dirty="0">
                  <a:solidFill>
                    <a:schemeClr val="tx1"/>
                  </a:solidFill>
                </a:rPr>
                <a:t>Dispersion: P = 0.755</a:t>
              </a:r>
            </a:p>
          </p:txBody>
        </p:sp>
        <p:sp>
          <p:nvSpPr>
            <p:cNvPr id="13" name="Rounded Rectangle 12">
              <a:extLst>
                <a:ext uri="{FF2B5EF4-FFF2-40B4-BE49-F238E27FC236}">
                  <a16:creationId xmlns:a16="http://schemas.microsoft.com/office/drawing/2014/main" id="{9C40CEEA-0E59-F8B2-466F-91B9DE11DCBF}"/>
                </a:ext>
              </a:extLst>
            </p:cNvPr>
            <p:cNvSpPr/>
            <p:nvPr/>
          </p:nvSpPr>
          <p:spPr>
            <a:xfrm>
              <a:off x="9680622" y="184167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 0.009</a:t>
              </a:r>
            </a:p>
            <a:p>
              <a:r>
                <a:rPr lang="en-US" dirty="0">
                  <a:solidFill>
                    <a:schemeClr val="tx1"/>
                  </a:solidFill>
                </a:rPr>
                <a:t>Dispersion: P = 0.125</a:t>
              </a:r>
            </a:p>
          </p:txBody>
        </p:sp>
      </p:grpSp>
    </p:spTree>
    <p:extLst>
      <p:ext uri="{BB962C8B-B14F-4D97-AF65-F5344CB8AC3E}">
        <p14:creationId xmlns:p14="http://schemas.microsoft.com/office/powerpoint/2010/main" val="73659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8E72C6-0683-93E1-A12A-7AA704D991BA}"/>
              </a:ext>
            </a:extLst>
          </p:cNvPr>
          <p:cNvPicPr>
            <a:picLocks noChangeAspect="1"/>
          </p:cNvPicPr>
          <p:nvPr/>
        </p:nvPicPr>
        <p:blipFill>
          <a:blip r:embed="rId3"/>
          <a:srcRect/>
          <a:stretch/>
        </p:blipFill>
        <p:spPr>
          <a:xfrm>
            <a:off x="24439" y="1331981"/>
            <a:ext cx="12143123" cy="5519601"/>
          </a:xfrm>
          <a:prstGeom prst="rect">
            <a:avLst/>
          </a:prstGeom>
        </p:spPr>
      </p:pic>
      <p:sp>
        <p:nvSpPr>
          <p:cNvPr id="2" name="Title 1">
            <a:extLst>
              <a:ext uri="{FF2B5EF4-FFF2-40B4-BE49-F238E27FC236}">
                <a16:creationId xmlns:a16="http://schemas.microsoft.com/office/drawing/2014/main" id="{9E3C3783-104C-B6EB-29EF-60DFE14A6C82}"/>
              </a:ext>
            </a:extLst>
          </p:cNvPr>
          <p:cNvSpPr>
            <a:spLocks noGrp="1"/>
          </p:cNvSpPr>
          <p:nvPr>
            <p:ph type="title"/>
          </p:nvPr>
        </p:nvSpPr>
        <p:spPr/>
        <p:txBody>
          <a:bodyPr>
            <a:normAutofit fontScale="90000"/>
          </a:bodyPr>
          <a:lstStyle/>
          <a:p>
            <a:r>
              <a:rPr lang="en-US" dirty="0"/>
              <a:t>Parasite exposure restructures the gut microbiome in a water temperature dependent manner by 42 days post exposure</a:t>
            </a:r>
          </a:p>
        </p:txBody>
      </p:sp>
      <p:sp>
        <p:nvSpPr>
          <p:cNvPr id="4" name="Slide Number Placeholder 3">
            <a:extLst>
              <a:ext uri="{FF2B5EF4-FFF2-40B4-BE49-F238E27FC236}">
                <a16:creationId xmlns:a16="http://schemas.microsoft.com/office/drawing/2014/main" id="{3444CCAA-57AB-FFB9-A13D-B45119A1007B}"/>
              </a:ext>
            </a:extLst>
          </p:cNvPr>
          <p:cNvSpPr>
            <a:spLocks noGrp="1"/>
          </p:cNvSpPr>
          <p:nvPr>
            <p:ph type="sldNum" sz="quarter" idx="12"/>
          </p:nvPr>
        </p:nvSpPr>
        <p:spPr/>
        <p:txBody>
          <a:bodyPr/>
          <a:lstStyle/>
          <a:p>
            <a:fld id="{BAB9E952-1D86-BC49-A207-68037A4A783D}" type="slidenum">
              <a:rPr lang="en-US" smtClean="0"/>
              <a:t>17</a:t>
            </a:fld>
            <a:endParaRPr lang="en-US"/>
          </a:p>
        </p:txBody>
      </p:sp>
      <p:sp>
        <p:nvSpPr>
          <p:cNvPr id="9" name="Rounded Rectangle 8">
            <a:extLst>
              <a:ext uri="{FF2B5EF4-FFF2-40B4-BE49-F238E27FC236}">
                <a16:creationId xmlns:a16="http://schemas.microsoft.com/office/drawing/2014/main" id="{D379ED71-2BF2-99EA-04E6-BF1B345FB254}"/>
              </a:ext>
            </a:extLst>
          </p:cNvPr>
          <p:cNvSpPr/>
          <p:nvPr/>
        </p:nvSpPr>
        <p:spPr>
          <a:xfrm>
            <a:off x="1119390" y="456954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&lt; 0.001</a:t>
            </a:r>
          </a:p>
          <a:p>
            <a:r>
              <a:rPr lang="en-US" b="1" dirty="0">
                <a:solidFill>
                  <a:schemeClr val="tx1"/>
                </a:solidFill>
              </a:rPr>
              <a:t>Dispersion: P &lt; 0.001</a:t>
            </a:r>
          </a:p>
        </p:txBody>
      </p:sp>
      <p:sp>
        <p:nvSpPr>
          <p:cNvPr id="10" name="Rounded Rectangle 9">
            <a:extLst>
              <a:ext uri="{FF2B5EF4-FFF2-40B4-BE49-F238E27FC236}">
                <a16:creationId xmlns:a16="http://schemas.microsoft.com/office/drawing/2014/main" id="{7E3BAD84-E8E5-23A0-0CAD-8B795915E25C}"/>
              </a:ext>
            </a:extLst>
          </p:cNvPr>
          <p:cNvSpPr/>
          <p:nvPr/>
        </p:nvSpPr>
        <p:spPr>
          <a:xfrm>
            <a:off x="4814552" y="4569549"/>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&lt; 0.001</a:t>
            </a:r>
          </a:p>
          <a:p>
            <a:r>
              <a:rPr lang="en-US" b="1" dirty="0">
                <a:solidFill>
                  <a:schemeClr val="tx1"/>
                </a:solidFill>
              </a:rPr>
              <a:t>Dispersion: P = 0.0016</a:t>
            </a:r>
          </a:p>
        </p:txBody>
      </p:sp>
      <p:sp>
        <p:nvSpPr>
          <p:cNvPr id="11" name="Rounded Rectangle 10">
            <a:extLst>
              <a:ext uri="{FF2B5EF4-FFF2-40B4-BE49-F238E27FC236}">
                <a16:creationId xmlns:a16="http://schemas.microsoft.com/office/drawing/2014/main" id="{1856FC2D-560A-2E8C-4D5E-1DEEC642F2B2}"/>
              </a:ext>
            </a:extLst>
          </p:cNvPr>
          <p:cNvSpPr/>
          <p:nvPr/>
        </p:nvSpPr>
        <p:spPr>
          <a:xfrm>
            <a:off x="8509714" y="4567098"/>
            <a:ext cx="2562896" cy="706416"/>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PERMANOVA: P = 0.002</a:t>
            </a:r>
            <a:r>
              <a:rPr lang="en-US" dirty="0">
                <a:solidFill>
                  <a:schemeClr val="tx1"/>
                </a:solidFill>
              </a:rPr>
              <a:t> Dispersion: P = 0.761</a:t>
            </a:r>
          </a:p>
        </p:txBody>
      </p:sp>
    </p:spTree>
    <p:extLst>
      <p:ext uri="{BB962C8B-B14F-4D97-AF65-F5344CB8AC3E}">
        <p14:creationId xmlns:p14="http://schemas.microsoft.com/office/powerpoint/2010/main" val="13519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DCEC-5DEB-4C3A-42F4-75C5A8F63EEF}"/>
              </a:ext>
            </a:extLst>
          </p:cNvPr>
          <p:cNvSpPr>
            <a:spLocks noGrp="1"/>
          </p:cNvSpPr>
          <p:nvPr>
            <p:ph type="title"/>
          </p:nvPr>
        </p:nvSpPr>
        <p:spPr/>
        <p:txBody>
          <a:bodyPr/>
          <a:lstStyle/>
          <a:p>
            <a:r>
              <a:rPr lang="en-US" dirty="0"/>
              <a:t>Infection &amp; Microbiome</a:t>
            </a:r>
          </a:p>
        </p:txBody>
      </p:sp>
      <p:sp>
        <p:nvSpPr>
          <p:cNvPr id="3" name="Text Placeholder 2">
            <a:extLst>
              <a:ext uri="{FF2B5EF4-FFF2-40B4-BE49-F238E27FC236}">
                <a16:creationId xmlns:a16="http://schemas.microsoft.com/office/drawing/2014/main" id="{AEC6F01D-B5B2-3D75-4067-CFC309229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06FB03-118D-548B-95A8-2C8AD54FABF7}"/>
              </a:ext>
            </a:extLst>
          </p:cNvPr>
          <p:cNvSpPr>
            <a:spLocks noGrp="1"/>
          </p:cNvSpPr>
          <p:nvPr>
            <p:ph type="sldNum" sz="quarter" idx="12"/>
          </p:nvPr>
        </p:nvSpPr>
        <p:spPr/>
        <p:txBody>
          <a:bodyPr/>
          <a:lstStyle/>
          <a:p>
            <a:fld id="{BAB9E952-1D86-BC49-A207-68037A4A783D}" type="slidenum">
              <a:rPr lang="en-US" smtClean="0"/>
              <a:t>18</a:t>
            </a:fld>
            <a:endParaRPr lang="en-US"/>
          </a:p>
        </p:txBody>
      </p:sp>
    </p:spTree>
    <p:extLst>
      <p:ext uri="{BB962C8B-B14F-4D97-AF65-F5344CB8AC3E}">
        <p14:creationId xmlns:p14="http://schemas.microsoft.com/office/powerpoint/2010/main" val="26614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Non-linear relationship between infection burden and alpha diversity scores</a:t>
            </a:r>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3"/>
          <a:srcRect/>
          <a:stretch/>
        </p:blipFill>
        <p:spPr>
          <a:xfrm>
            <a:off x="114300" y="1325563"/>
            <a:ext cx="5958008" cy="5532436"/>
          </a:xfrm>
          <a:prstGeom prst="rect">
            <a:avLst/>
          </a:prstGeom>
        </p:spPr>
      </p:pic>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19</a:t>
            </a:fld>
            <a:endParaRPr lang="en-US"/>
          </a:p>
        </p:txBody>
      </p:sp>
    </p:spTree>
    <p:extLst>
      <p:ext uri="{BB962C8B-B14F-4D97-AF65-F5344CB8AC3E}">
        <p14:creationId xmlns:p14="http://schemas.microsoft.com/office/powerpoint/2010/main" val="299700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5127-D946-A4F2-40BA-4F0739148C51}"/>
              </a:ext>
            </a:extLst>
          </p:cNvPr>
          <p:cNvSpPr>
            <a:spLocks noGrp="1"/>
          </p:cNvSpPr>
          <p:nvPr>
            <p:ph type="title"/>
          </p:nvPr>
        </p:nvSpPr>
        <p:spPr/>
        <p:txBody>
          <a:bodyPr/>
          <a:lstStyle/>
          <a:p>
            <a:r>
              <a:rPr lang="en-US" dirty="0"/>
              <a:t>Climate change is anticipated to impact gut microbiome stability to influence host health</a:t>
            </a:r>
          </a:p>
        </p:txBody>
      </p:sp>
      <p:sp>
        <p:nvSpPr>
          <p:cNvPr id="3" name="Content Placeholder 2">
            <a:extLst>
              <a:ext uri="{FF2B5EF4-FFF2-40B4-BE49-F238E27FC236}">
                <a16:creationId xmlns:a16="http://schemas.microsoft.com/office/drawing/2014/main" id="{643905F6-253A-9BD2-F33E-34E1B9AFF29D}"/>
              </a:ext>
            </a:extLst>
          </p:cNvPr>
          <p:cNvSpPr>
            <a:spLocks noGrp="1"/>
          </p:cNvSpPr>
          <p:nvPr>
            <p:ph sz="half" idx="1"/>
          </p:nvPr>
        </p:nvSpPr>
        <p:spPr>
          <a:xfrm>
            <a:off x="648195" y="1591294"/>
            <a:ext cx="7439737" cy="4880757"/>
          </a:xfrm>
        </p:spPr>
        <p:txBody>
          <a:bodyPr>
            <a:normAutofit lnSpcReduction="10000"/>
          </a:bodyPr>
          <a:lstStyle/>
          <a:p>
            <a:r>
              <a:rPr lang="en-US" dirty="0"/>
              <a:t>Anthropogenic climate change increasing global temperatures impacting wildlife and humans</a:t>
            </a:r>
          </a:p>
          <a:p>
            <a:endParaRPr lang="en-US" dirty="0"/>
          </a:p>
          <a:p>
            <a:r>
              <a:rPr lang="en-US" dirty="0"/>
              <a:t>Climate change anticipated to impact ecosystems and individual health</a:t>
            </a:r>
          </a:p>
          <a:p>
            <a:endParaRPr lang="en-US" dirty="0"/>
          </a:p>
          <a:p>
            <a:r>
              <a:rPr lang="en-US" dirty="0"/>
              <a:t>Range of infectious agents expected to expand</a:t>
            </a:r>
          </a:p>
          <a:p>
            <a:endParaRPr lang="en-US" dirty="0"/>
          </a:p>
          <a:p>
            <a:r>
              <a:rPr lang="en-US" dirty="0"/>
              <a:t>Clarify how exogenous stressors perturb microbiomes, and how climate change may modulate microbiome-infection axis </a:t>
            </a:r>
          </a:p>
          <a:p>
            <a:endParaRPr lang="en-US" dirty="0"/>
          </a:p>
        </p:txBody>
      </p:sp>
      <p:pic>
        <p:nvPicPr>
          <p:cNvPr id="5" name="Picture 2" descr="The global map shows sea temperature rises of 0.5 to 1 degree Celsius; land temperature rises of 1 to 2 degree Celsius; and Arctic temperature rises of up to 4 degrees Celsius.">
            <a:extLst>
              <a:ext uri="{FF2B5EF4-FFF2-40B4-BE49-F238E27FC236}">
                <a16:creationId xmlns:a16="http://schemas.microsoft.com/office/drawing/2014/main" id="{264F57C3-66CD-C4B5-485B-E99BFEF1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686" y="2035845"/>
            <a:ext cx="3094556" cy="27863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68DD05-C1D8-07F2-DA5C-2BFFC099AF09}"/>
              </a:ext>
            </a:extLst>
          </p:cNvPr>
          <p:cNvSpPr txBox="1"/>
          <p:nvPr/>
        </p:nvSpPr>
        <p:spPr>
          <a:xfrm>
            <a:off x="8458422" y="4847573"/>
            <a:ext cx="3169084" cy="369332"/>
          </a:xfrm>
          <a:prstGeom prst="rect">
            <a:avLst/>
          </a:prstGeom>
          <a:noFill/>
        </p:spPr>
        <p:txBody>
          <a:bodyPr wrap="square" rtlCol="0">
            <a:spAutoFit/>
          </a:bodyPr>
          <a:lstStyle/>
          <a:p>
            <a:pPr algn="ctr"/>
            <a:r>
              <a:rPr lang="en-US" dirty="0">
                <a:solidFill>
                  <a:schemeClr val="bg1">
                    <a:lumMod val="65000"/>
                  </a:schemeClr>
                </a:solidFill>
              </a:rPr>
              <a:t>NASA</a:t>
            </a:r>
          </a:p>
        </p:txBody>
      </p:sp>
      <p:sp>
        <p:nvSpPr>
          <p:cNvPr id="6" name="Slide Number Placeholder 2">
            <a:extLst>
              <a:ext uri="{FF2B5EF4-FFF2-40B4-BE49-F238E27FC236}">
                <a16:creationId xmlns:a16="http://schemas.microsoft.com/office/drawing/2014/main" id="{F83EA122-0D12-3BE0-8185-317095E0318C}"/>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2</a:t>
            </a:fld>
            <a:endParaRPr lang="en-US" dirty="0"/>
          </a:p>
        </p:txBody>
      </p:sp>
    </p:spTree>
    <p:extLst>
      <p:ext uri="{BB962C8B-B14F-4D97-AF65-F5344CB8AC3E}">
        <p14:creationId xmlns:p14="http://schemas.microsoft.com/office/powerpoint/2010/main" val="227334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249AC4-494B-1BA8-2C48-A443FB7E9EE0}"/>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Higher infection burden in fish with lowest and highest alpha diversity scores </a:t>
            </a:r>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grpSp>
        <p:nvGrpSpPr>
          <p:cNvPr id="4" name="Group 3">
            <a:extLst>
              <a:ext uri="{FF2B5EF4-FFF2-40B4-BE49-F238E27FC236}">
                <a16:creationId xmlns:a16="http://schemas.microsoft.com/office/drawing/2014/main" id="{6C1416A7-FC94-0573-9210-E931CEC9138E}"/>
              </a:ext>
            </a:extLst>
          </p:cNvPr>
          <p:cNvGrpSpPr/>
          <p:nvPr/>
        </p:nvGrpSpPr>
        <p:grpSpPr>
          <a:xfrm>
            <a:off x="1451429" y="1459805"/>
            <a:ext cx="2730500" cy="1384995"/>
            <a:chOff x="9347200" y="4863338"/>
            <a:chExt cx="2730500" cy="1384995"/>
          </a:xfrm>
        </p:grpSpPr>
        <p:sp>
          <p:nvSpPr>
            <p:cNvPr id="5" name="TextBox 4">
              <a:extLst>
                <a:ext uri="{FF2B5EF4-FFF2-40B4-BE49-F238E27FC236}">
                  <a16:creationId xmlns:a16="http://schemas.microsoft.com/office/drawing/2014/main" id="{DA6935D8-080F-1734-2E41-256B39057AB5}"/>
                </a:ext>
              </a:extLst>
            </p:cNvPr>
            <p:cNvSpPr txBox="1"/>
            <p:nvPr/>
          </p:nvSpPr>
          <p:spPr>
            <a:xfrm>
              <a:off x="9902429" y="4863338"/>
              <a:ext cx="1932213" cy="1384995"/>
            </a:xfrm>
            <a:prstGeom prst="rect">
              <a:avLst/>
            </a:prstGeom>
            <a:noFill/>
          </p:spPr>
          <p:txBody>
            <a:bodyPr wrap="square" rtlCol="0">
              <a:spAutoFit/>
            </a:bodyPr>
            <a:lstStyle/>
            <a:p>
              <a:r>
                <a:rPr lang="en-US" sz="2800" b="1" dirty="0"/>
                <a:t>High </a:t>
              </a:r>
            </a:p>
            <a:p>
              <a:r>
                <a:rPr lang="en-US" sz="2800" b="1" dirty="0"/>
                <a:t>infection </a:t>
              </a:r>
            </a:p>
            <a:p>
              <a:r>
                <a:rPr lang="en-US" sz="2800" b="1" dirty="0"/>
                <a:t>burden</a:t>
              </a:r>
            </a:p>
          </p:txBody>
        </p:sp>
        <p:cxnSp>
          <p:nvCxnSpPr>
            <p:cNvPr id="6" name="Straight Arrow Connector 5">
              <a:extLst>
                <a:ext uri="{FF2B5EF4-FFF2-40B4-BE49-F238E27FC236}">
                  <a16:creationId xmlns:a16="http://schemas.microsoft.com/office/drawing/2014/main" id="{DF4766AE-D4CE-485E-1878-019BA9346DC1}"/>
                </a:ext>
              </a:extLst>
            </p:cNvPr>
            <p:cNvCxnSpPr>
              <a:cxnSpLocks/>
            </p:cNvCxnSpPr>
            <p:nvPr/>
          </p:nvCxnSpPr>
          <p:spPr>
            <a:xfrm>
              <a:off x="11422745" y="5696790"/>
              <a:ext cx="654955" cy="1596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3D4C38C-26B6-6270-3E8D-940B06D160C6}"/>
                </a:ext>
              </a:extLst>
            </p:cNvPr>
            <p:cNvCxnSpPr>
              <a:cxnSpLocks/>
            </p:cNvCxnSpPr>
            <p:nvPr/>
          </p:nvCxnSpPr>
          <p:spPr>
            <a:xfrm flipH="1">
              <a:off x="9347200" y="5776618"/>
              <a:ext cx="555229" cy="4717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665AC089-21D1-1A9C-BC7E-0355EC1526E0}"/>
              </a:ext>
            </a:extLst>
          </p:cNvPr>
          <p:cNvGrpSpPr/>
          <p:nvPr/>
        </p:nvGrpSpPr>
        <p:grpSpPr>
          <a:xfrm>
            <a:off x="6233992" y="1325564"/>
            <a:ext cx="5958008" cy="5532436"/>
            <a:chOff x="6233992" y="1325564"/>
            <a:chExt cx="5958008" cy="5532436"/>
          </a:xfrm>
        </p:grpSpPr>
        <p:pic>
          <p:nvPicPr>
            <p:cNvPr id="8" name="Picture 7">
              <a:extLst>
                <a:ext uri="{FF2B5EF4-FFF2-40B4-BE49-F238E27FC236}">
                  <a16:creationId xmlns:a16="http://schemas.microsoft.com/office/drawing/2014/main" id="{24F86AD6-C1AD-C63D-1FFE-C601A7FC9ABD}"/>
                </a:ext>
              </a:extLst>
            </p:cNvPr>
            <p:cNvPicPr>
              <a:picLocks noChangeAspect="1"/>
            </p:cNvPicPr>
            <p:nvPr/>
          </p:nvPicPr>
          <p:blipFill>
            <a:blip r:embed="rId5"/>
            <a:srcRect/>
            <a:stretch/>
          </p:blipFill>
          <p:spPr>
            <a:xfrm>
              <a:off x="6233992" y="1325564"/>
              <a:ext cx="5958008" cy="5532436"/>
            </a:xfrm>
            <a:prstGeom prst="rect">
              <a:avLst/>
            </a:prstGeom>
          </p:spPr>
        </p:pic>
        <p:grpSp>
          <p:nvGrpSpPr>
            <p:cNvPr id="9" name="Group 8">
              <a:extLst>
                <a:ext uri="{FF2B5EF4-FFF2-40B4-BE49-F238E27FC236}">
                  <a16:creationId xmlns:a16="http://schemas.microsoft.com/office/drawing/2014/main" id="{4E37C334-6FF1-A4A5-DDDA-35650A679A7E}"/>
                </a:ext>
              </a:extLst>
            </p:cNvPr>
            <p:cNvGrpSpPr/>
            <p:nvPr/>
          </p:nvGrpSpPr>
          <p:grpSpPr>
            <a:xfrm>
              <a:off x="8868229" y="3802743"/>
              <a:ext cx="3209471" cy="2479162"/>
              <a:chOff x="8868229" y="3802743"/>
              <a:chExt cx="3209471" cy="2479162"/>
            </a:xfrm>
          </p:grpSpPr>
          <p:sp>
            <p:nvSpPr>
              <p:cNvPr id="10" name="TextBox 9">
                <a:extLst>
                  <a:ext uri="{FF2B5EF4-FFF2-40B4-BE49-F238E27FC236}">
                    <a16:creationId xmlns:a16="http://schemas.microsoft.com/office/drawing/2014/main" id="{0DCC74A6-C2AF-1EAF-EA68-4102608CE458}"/>
                  </a:ext>
                </a:extLst>
              </p:cNvPr>
              <p:cNvSpPr txBox="1"/>
              <p:nvPr/>
            </p:nvSpPr>
            <p:spPr>
              <a:xfrm>
                <a:off x="10145487" y="4712245"/>
                <a:ext cx="1932213" cy="1569660"/>
              </a:xfrm>
              <a:prstGeom prst="rect">
                <a:avLst/>
              </a:prstGeom>
              <a:noFill/>
            </p:spPr>
            <p:txBody>
              <a:bodyPr wrap="square" rtlCol="0">
                <a:spAutoFit/>
              </a:bodyPr>
              <a:lstStyle/>
              <a:p>
                <a:r>
                  <a:rPr lang="en-US" sz="3200" b="1" dirty="0"/>
                  <a:t>Highly </a:t>
                </a:r>
              </a:p>
              <a:p>
                <a:r>
                  <a:rPr lang="en-US" sz="3200" b="1" dirty="0"/>
                  <a:t>infected </a:t>
                </a:r>
              </a:p>
              <a:p>
                <a:r>
                  <a:rPr lang="en-US" sz="3200" b="1" dirty="0"/>
                  <a:t>fish</a:t>
                </a:r>
              </a:p>
            </p:txBody>
          </p:sp>
          <p:cxnSp>
            <p:nvCxnSpPr>
              <p:cNvPr id="11" name="Straight Arrow Connector 10">
                <a:extLst>
                  <a:ext uri="{FF2B5EF4-FFF2-40B4-BE49-F238E27FC236}">
                    <a16:creationId xmlns:a16="http://schemas.microsoft.com/office/drawing/2014/main" id="{D692B719-A753-832F-BEE2-26D46A977A33}"/>
                  </a:ext>
                </a:extLst>
              </p:cNvPr>
              <p:cNvCxnSpPr/>
              <p:nvPr/>
            </p:nvCxnSpPr>
            <p:spPr>
              <a:xfrm flipV="1">
                <a:off x="11117943" y="3802743"/>
                <a:ext cx="203200" cy="8998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FE944CC-B2A0-D0AD-B556-8C40315A9141}"/>
                  </a:ext>
                </a:extLst>
              </p:cNvPr>
              <p:cNvCxnSpPr>
                <a:cxnSpLocks/>
                <a:stCxn id="10" idx="1"/>
              </p:cNvCxnSpPr>
              <p:nvPr/>
            </p:nvCxnSpPr>
            <p:spPr>
              <a:xfrm flipH="1">
                <a:off x="8868229" y="5497075"/>
                <a:ext cx="1277258" cy="353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CEB56CD6-90A5-49E1-9425-1AFD6C360F5C}"/>
                </a:ext>
              </a:extLst>
            </p:cNvPr>
            <p:cNvSpPr txBox="1"/>
            <p:nvPr/>
          </p:nvSpPr>
          <p:spPr>
            <a:xfrm>
              <a:off x="6725001" y="1693092"/>
              <a:ext cx="3074613" cy="1200329"/>
            </a:xfrm>
            <a:prstGeom prst="rect">
              <a:avLst/>
            </a:prstGeom>
            <a:noFill/>
          </p:spPr>
          <p:txBody>
            <a:bodyPr wrap="square" rtlCol="0">
              <a:spAutoFit/>
            </a:bodyPr>
            <a:lstStyle/>
            <a:p>
              <a:r>
                <a:rPr lang="en-US" sz="3600" b="1" dirty="0">
                  <a:ln w="25400">
                    <a:solidFill>
                      <a:sysClr val="windowText" lastClr="000000"/>
                    </a:solidFill>
                  </a:ln>
                  <a:solidFill>
                    <a:schemeClr val="bg1">
                      <a:lumMod val="95000"/>
                    </a:schemeClr>
                  </a:solidFill>
                </a:rPr>
                <a:t>Uninfected </a:t>
              </a:r>
            </a:p>
            <a:p>
              <a:r>
                <a:rPr lang="en-US" sz="3600" b="1" dirty="0">
                  <a:ln w="25400">
                    <a:solidFill>
                      <a:sysClr val="windowText" lastClr="000000"/>
                    </a:solidFill>
                  </a:ln>
                  <a:solidFill>
                    <a:schemeClr val="bg1">
                      <a:lumMod val="95000"/>
                    </a:schemeClr>
                  </a:solidFill>
                </a:rPr>
                <a:t>fish</a:t>
              </a:r>
            </a:p>
          </p:txBody>
        </p:sp>
      </p:gr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20</a:t>
            </a:fld>
            <a:endParaRPr lang="en-US"/>
          </a:p>
        </p:txBody>
      </p:sp>
    </p:spTree>
    <p:extLst>
      <p:ext uri="{BB962C8B-B14F-4D97-AF65-F5344CB8AC3E}">
        <p14:creationId xmlns:p14="http://schemas.microsoft.com/office/powerpoint/2010/main" val="30259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DEDF801-3F46-4CB4-6A80-F23A6B22BA76}"/>
              </a:ext>
            </a:extLst>
          </p:cNvPr>
          <p:cNvPicPr>
            <a:picLocks noChangeAspect="1"/>
          </p:cNvPicPr>
          <p:nvPr/>
        </p:nvPicPr>
        <p:blipFill>
          <a:blip r:embed="rId3"/>
          <a:srcRect/>
          <a:stretch/>
        </p:blipFill>
        <p:spPr>
          <a:xfrm>
            <a:off x="6242478"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Higher infection burden in fish with lowest and highest alpha diversity scores </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21</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grpSp>
        <p:nvGrpSpPr>
          <p:cNvPr id="20" name="Group 19">
            <a:extLst>
              <a:ext uri="{FF2B5EF4-FFF2-40B4-BE49-F238E27FC236}">
                <a16:creationId xmlns:a16="http://schemas.microsoft.com/office/drawing/2014/main" id="{8EA41FDE-899F-6FF5-BDBF-8CF5E4776FCD}"/>
              </a:ext>
            </a:extLst>
          </p:cNvPr>
          <p:cNvGrpSpPr/>
          <p:nvPr/>
        </p:nvGrpSpPr>
        <p:grpSpPr>
          <a:xfrm>
            <a:off x="6233992" y="1325564"/>
            <a:ext cx="5958008" cy="5532436"/>
            <a:chOff x="6233992" y="1325564"/>
            <a:chExt cx="5958008" cy="5532436"/>
          </a:xfrm>
        </p:grpSpPr>
        <p:pic>
          <p:nvPicPr>
            <p:cNvPr id="4" name="Picture 3">
              <a:extLst>
                <a:ext uri="{FF2B5EF4-FFF2-40B4-BE49-F238E27FC236}">
                  <a16:creationId xmlns:a16="http://schemas.microsoft.com/office/drawing/2014/main" id="{4E6CBDEF-A641-E5EA-0D5A-57046FBBA479}"/>
                </a:ext>
              </a:extLst>
            </p:cNvPr>
            <p:cNvPicPr>
              <a:picLocks noChangeAspect="1"/>
            </p:cNvPicPr>
            <p:nvPr/>
          </p:nvPicPr>
          <p:blipFill>
            <a:blip r:embed="rId5"/>
            <a:srcRect/>
            <a:stretch/>
          </p:blipFill>
          <p:spPr>
            <a:xfrm>
              <a:off x="6233992" y="1325564"/>
              <a:ext cx="5958008" cy="5532436"/>
            </a:xfrm>
            <a:prstGeom prst="rect">
              <a:avLst/>
            </a:prstGeom>
          </p:spPr>
        </p:pic>
        <p:grpSp>
          <p:nvGrpSpPr>
            <p:cNvPr id="19" name="Group 18">
              <a:extLst>
                <a:ext uri="{FF2B5EF4-FFF2-40B4-BE49-F238E27FC236}">
                  <a16:creationId xmlns:a16="http://schemas.microsoft.com/office/drawing/2014/main" id="{D4D0698D-F9ED-DAF0-F287-638D05002BFF}"/>
                </a:ext>
              </a:extLst>
            </p:cNvPr>
            <p:cNvGrpSpPr/>
            <p:nvPr/>
          </p:nvGrpSpPr>
          <p:grpSpPr>
            <a:xfrm>
              <a:off x="9402738" y="4091781"/>
              <a:ext cx="2534278" cy="1952839"/>
              <a:chOff x="9402738" y="4091781"/>
              <a:chExt cx="2534278" cy="1952839"/>
            </a:xfrm>
          </p:grpSpPr>
          <p:sp>
            <p:nvSpPr>
              <p:cNvPr id="17" name="TextBox 16">
                <a:extLst>
                  <a:ext uri="{FF2B5EF4-FFF2-40B4-BE49-F238E27FC236}">
                    <a16:creationId xmlns:a16="http://schemas.microsoft.com/office/drawing/2014/main" id="{09B8C963-8482-AFC0-A66C-21F58EF0B0FE}"/>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8" name="TextBox 17">
                <a:extLst>
                  <a:ext uri="{FF2B5EF4-FFF2-40B4-BE49-F238E27FC236}">
                    <a16:creationId xmlns:a16="http://schemas.microsoft.com/office/drawing/2014/main" id="{C5FD02D7-715A-FB47-4943-7B6CBE5B53A2}"/>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grpSp>
      <p:grpSp>
        <p:nvGrpSpPr>
          <p:cNvPr id="22" name="Group 21">
            <a:extLst>
              <a:ext uri="{FF2B5EF4-FFF2-40B4-BE49-F238E27FC236}">
                <a16:creationId xmlns:a16="http://schemas.microsoft.com/office/drawing/2014/main" id="{483E3E65-6951-995F-EDF2-2DAA8CA25B20}"/>
              </a:ext>
            </a:extLst>
          </p:cNvPr>
          <p:cNvGrpSpPr/>
          <p:nvPr/>
        </p:nvGrpSpPr>
        <p:grpSpPr>
          <a:xfrm>
            <a:off x="918159" y="1466613"/>
            <a:ext cx="4704784" cy="578882"/>
            <a:chOff x="918159" y="1429035"/>
            <a:chExt cx="4704784" cy="578882"/>
          </a:xfrm>
        </p:grpSpPr>
        <p:sp>
          <p:nvSpPr>
            <p:cNvPr id="23" name="TextBox 22">
              <a:extLst>
                <a:ext uri="{FF2B5EF4-FFF2-40B4-BE49-F238E27FC236}">
                  <a16:creationId xmlns:a16="http://schemas.microsoft.com/office/drawing/2014/main" id="{A1F341D8-6CE8-FF99-DE75-D5FD36D358F5}"/>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4" name="TextBox 23">
              <a:extLst>
                <a:ext uri="{FF2B5EF4-FFF2-40B4-BE49-F238E27FC236}">
                  <a16:creationId xmlns:a16="http://schemas.microsoft.com/office/drawing/2014/main" id="{8F440908-8002-4A61-B436-BADABA7622C6}"/>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23596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CBDEF-A641-E5EA-0D5A-57046FBBA479}"/>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Higher infection burden in fish with lowest and highest alpha diversity scores </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22</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sp>
        <p:nvSpPr>
          <p:cNvPr id="15" name="TextBox 14">
            <a:extLst>
              <a:ext uri="{FF2B5EF4-FFF2-40B4-BE49-F238E27FC236}">
                <a16:creationId xmlns:a16="http://schemas.microsoft.com/office/drawing/2014/main" id="{7F480F12-C137-D530-541D-CEC897BE7687}"/>
              </a:ext>
            </a:extLst>
          </p:cNvPr>
          <p:cNvSpPr txBox="1"/>
          <p:nvPr/>
        </p:nvSpPr>
        <p:spPr>
          <a:xfrm>
            <a:off x="10428955" y="1417375"/>
            <a:ext cx="1689771" cy="1532334"/>
          </a:xfrm>
          <a:prstGeom prst="roundRect">
            <a:avLst/>
          </a:prstGeom>
          <a:solidFill>
            <a:schemeClr val="bg1"/>
          </a:solidFill>
          <a:ln w="28575">
            <a:solidFill>
              <a:schemeClr val="tx1"/>
            </a:solidFill>
          </a:ln>
        </p:spPr>
        <p:txBody>
          <a:bodyPr wrap="square" rtlCol="0">
            <a:spAutoFit/>
          </a:bodyPr>
          <a:lstStyle>
            <a:defPPr>
              <a:defRPr lang="en-US"/>
            </a:defPPr>
            <a:lvl1pPr>
              <a:defRPr sz="2800" b="1">
                <a:solidFill>
                  <a:srgbClr val="8C00EC"/>
                </a:solidFill>
              </a:defRPr>
            </a:lvl1pPr>
          </a:lstStyle>
          <a:p>
            <a:r>
              <a:rPr lang="en-US" sz="2400" dirty="0">
                <a:solidFill>
                  <a:srgbClr val="FD9409"/>
                </a:solidFill>
              </a:rPr>
              <a:t>Low: </a:t>
            </a:r>
          </a:p>
          <a:p>
            <a:pPr marL="182563"/>
            <a:r>
              <a:rPr lang="en-US" sz="2000" b="1" dirty="0">
                <a:solidFill>
                  <a:srgbClr val="FD9409"/>
                </a:solidFill>
              </a:rPr>
              <a:t>28°C = 67%</a:t>
            </a:r>
          </a:p>
          <a:p>
            <a:pPr marL="182563"/>
            <a:r>
              <a:rPr lang="en-US" sz="2000" b="0" dirty="0">
                <a:solidFill>
                  <a:srgbClr val="FD9409"/>
                </a:solidFill>
              </a:rPr>
              <a:t>32°C = 28%</a:t>
            </a:r>
          </a:p>
          <a:p>
            <a:pPr marL="182563"/>
            <a:r>
              <a:rPr lang="en-US" sz="2000" b="0" dirty="0">
                <a:solidFill>
                  <a:srgbClr val="FD9409"/>
                </a:solidFill>
              </a:rPr>
              <a:t>35°C = 5%</a:t>
            </a:r>
          </a:p>
        </p:txBody>
      </p:sp>
      <p:sp>
        <p:nvSpPr>
          <p:cNvPr id="16" name="TextBox 15">
            <a:extLst>
              <a:ext uri="{FF2B5EF4-FFF2-40B4-BE49-F238E27FC236}">
                <a16:creationId xmlns:a16="http://schemas.microsoft.com/office/drawing/2014/main" id="{BA273740-4079-7696-715B-85FC7A4FBF6A}"/>
              </a:ext>
            </a:extLst>
          </p:cNvPr>
          <p:cNvSpPr txBox="1"/>
          <p:nvPr/>
        </p:nvSpPr>
        <p:spPr>
          <a:xfrm>
            <a:off x="6363789" y="1417375"/>
            <a:ext cx="1689772" cy="1191816"/>
          </a:xfrm>
          <a:prstGeom prst="roundRect">
            <a:avLst/>
          </a:prstGeom>
          <a:solidFill>
            <a:schemeClr val="bg1"/>
          </a:solidFill>
          <a:ln w="28575">
            <a:solidFill>
              <a:schemeClr val="tx1"/>
            </a:solidFill>
          </a:ln>
        </p:spPr>
        <p:txBody>
          <a:bodyPr wrap="square" rtlCol="0">
            <a:spAutoFit/>
          </a:bodyPr>
          <a:lstStyle>
            <a:defPPr>
              <a:defRPr lang="en-US"/>
            </a:defPPr>
            <a:lvl1pPr>
              <a:defRPr sz="2800" b="1">
                <a:solidFill>
                  <a:srgbClr val="8C00EC"/>
                </a:solidFill>
              </a:defRPr>
            </a:lvl1pPr>
          </a:lstStyle>
          <a:p>
            <a:r>
              <a:rPr lang="en-US" sz="2400" dirty="0"/>
              <a:t>High: </a:t>
            </a:r>
          </a:p>
          <a:p>
            <a:pPr marL="182563"/>
            <a:r>
              <a:rPr lang="en-US" sz="2000" b="0" dirty="0">
                <a:solidFill>
                  <a:srgbClr val="8C00EC"/>
                </a:solidFill>
              </a:rPr>
              <a:t>28°C = 33%</a:t>
            </a:r>
          </a:p>
          <a:p>
            <a:pPr marL="182563"/>
            <a:r>
              <a:rPr lang="en-US" sz="2000" b="1" dirty="0">
                <a:solidFill>
                  <a:srgbClr val="8C00EC"/>
                </a:solidFill>
              </a:rPr>
              <a:t>32°C = 67%</a:t>
            </a:r>
          </a:p>
        </p:txBody>
      </p:sp>
      <p:sp>
        <p:nvSpPr>
          <p:cNvPr id="19" name="TextBox 18">
            <a:extLst>
              <a:ext uri="{FF2B5EF4-FFF2-40B4-BE49-F238E27FC236}">
                <a16:creationId xmlns:a16="http://schemas.microsoft.com/office/drawing/2014/main" id="{F49B26F5-BB1C-D7E8-51A1-B1D8C255851D}"/>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0" name="TextBox 19">
            <a:extLst>
              <a:ext uri="{FF2B5EF4-FFF2-40B4-BE49-F238E27FC236}">
                <a16:creationId xmlns:a16="http://schemas.microsoft.com/office/drawing/2014/main" id="{CEAD4E8D-0A3B-97C9-BD0D-E86AA243A7B4}"/>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24" name="Group 23">
            <a:extLst>
              <a:ext uri="{FF2B5EF4-FFF2-40B4-BE49-F238E27FC236}">
                <a16:creationId xmlns:a16="http://schemas.microsoft.com/office/drawing/2014/main" id="{EAE1AFA0-C1EC-D0C6-6F9C-BC134FE86BCA}"/>
              </a:ext>
            </a:extLst>
          </p:cNvPr>
          <p:cNvGrpSpPr/>
          <p:nvPr/>
        </p:nvGrpSpPr>
        <p:grpSpPr>
          <a:xfrm>
            <a:off x="918159" y="1466613"/>
            <a:ext cx="4704784" cy="578882"/>
            <a:chOff x="918159" y="1429035"/>
            <a:chExt cx="4704784" cy="578882"/>
          </a:xfrm>
        </p:grpSpPr>
        <p:sp>
          <p:nvSpPr>
            <p:cNvPr id="25" name="TextBox 24">
              <a:extLst>
                <a:ext uri="{FF2B5EF4-FFF2-40B4-BE49-F238E27FC236}">
                  <a16:creationId xmlns:a16="http://schemas.microsoft.com/office/drawing/2014/main" id="{FD76FD89-4580-1137-745B-323FBE933FEA}"/>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6" name="TextBox 25">
              <a:extLst>
                <a:ext uri="{FF2B5EF4-FFF2-40B4-BE49-F238E27FC236}">
                  <a16:creationId xmlns:a16="http://schemas.microsoft.com/office/drawing/2014/main" id="{60ED50A4-6BA8-6F76-D03A-E69664CA9DC4}"/>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370670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CBDEF-A641-E5EA-0D5A-57046FBBA479}"/>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rmAutofit/>
          </a:bodyPr>
          <a:lstStyle/>
          <a:p>
            <a:r>
              <a:rPr lang="en-US" dirty="0"/>
              <a:t>Infection outcome and gut microbiome response varies across water temperatures</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23</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4300" y="1325563"/>
            <a:ext cx="5958008" cy="5532436"/>
          </a:xfrm>
          <a:prstGeom prst="rect">
            <a:avLst/>
          </a:prstGeom>
        </p:spPr>
      </p:pic>
      <p:sp>
        <p:nvSpPr>
          <p:cNvPr id="19" name="TextBox 18">
            <a:extLst>
              <a:ext uri="{FF2B5EF4-FFF2-40B4-BE49-F238E27FC236}">
                <a16:creationId xmlns:a16="http://schemas.microsoft.com/office/drawing/2014/main" id="{11366EEA-777C-ED55-20B1-4C383C39CB31}"/>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0" name="TextBox 19">
            <a:extLst>
              <a:ext uri="{FF2B5EF4-FFF2-40B4-BE49-F238E27FC236}">
                <a16:creationId xmlns:a16="http://schemas.microsoft.com/office/drawing/2014/main" id="{6748A8E8-AAC8-F6DA-1F27-A9D9D08C3273}"/>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21" name="Group 20">
            <a:extLst>
              <a:ext uri="{FF2B5EF4-FFF2-40B4-BE49-F238E27FC236}">
                <a16:creationId xmlns:a16="http://schemas.microsoft.com/office/drawing/2014/main" id="{9483B22D-7E30-BB84-0380-068D92B07CCD}"/>
              </a:ext>
            </a:extLst>
          </p:cNvPr>
          <p:cNvGrpSpPr/>
          <p:nvPr/>
        </p:nvGrpSpPr>
        <p:grpSpPr>
          <a:xfrm>
            <a:off x="918159" y="1466613"/>
            <a:ext cx="4704784" cy="578882"/>
            <a:chOff x="918159" y="1429035"/>
            <a:chExt cx="4704784" cy="578882"/>
          </a:xfrm>
        </p:grpSpPr>
        <p:sp>
          <p:nvSpPr>
            <p:cNvPr id="22" name="TextBox 21">
              <a:extLst>
                <a:ext uri="{FF2B5EF4-FFF2-40B4-BE49-F238E27FC236}">
                  <a16:creationId xmlns:a16="http://schemas.microsoft.com/office/drawing/2014/main" id="{EB0FC66C-12F0-ABE7-4119-720693BF5623}"/>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23" name="TextBox 22">
              <a:extLst>
                <a:ext uri="{FF2B5EF4-FFF2-40B4-BE49-F238E27FC236}">
                  <a16:creationId xmlns:a16="http://schemas.microsoft.com/office/drawing/2014/main" id="{71BE6631-646F-87E0-5845-8F11921F6415}"/>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29780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C3575-3F13-7BFC-27DF-C71CD6556BA5}"/>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Autofit/>
          </a:bodyPr>
          <a:lstStyle/>
          <a:p>
            <a:r>
              <a:rPr lang="en-US" sz="2800" dirty="0"/>
              <a:t>Ignoring environmental conditions may obscure latent patterns </a:t>
            </a:r>
            <a:br>
              <a:rPr lang="en-US" sz="2800" dirty="0"/>
            </a:br>
            <a:r>
              <a:rPr lang="en-US" sz="2800" dirty="0"/>
              <a:t>in microbiome responses to an exogenous stressor</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24</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28883" y="1338089"/>
            <a:ext cx="5951175" cy="4675923"/>
          </a:xfrm>
          <a:prstGeom prst="rect">
            <a:avLst/>
          </a:prstGeom>
        </p:spPr>
      </p:pic>
    </p:spTree>
    <p:extLst>
      <p:ext uri="{BB962C8B-B14F-4D97-AF65-F5344CB8AC3E}">
        <p14:creationId xmlns:p14="http://schemas.microsoft.com/office/powerpoint/2010/main" val="38125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C3575-3F13-7BFC-27DF-C71CD6556BA5}"/>
              </a:ext>
            </a:extLst>
          </p:cNvPr>
          <p:cNvPicPr>
            <a:picLocks noChangeAspect="1"/>
          </p:cNvPicPr>
          <p:nvPr/>
        </p:nvPicPr>
        <p:blipFill>
          <a:blip r:embed="rId3"/>
          <a:srcRect/>
          <a:stretch/>
        </p:blipFill>
        <p:spPr>
          <a:xfrm>
            <a:off x="6233992" y="1325564"/>
            <a:ext cx="5958008" cy="5532436"/>
          </a:xfrm>
          <a:prstGeom prst="rect">
            <a:avLst/>
          </a:prstGeom>
        </p:spPr>
      </p:pic>
      <p:sp>
        <p:nvSpPr>
          <p:cNvPr id="2" name="Title 1">
            <a:extLst>
              <a:ext uri="{FF2B5EF4-FFF2-40B4-BE49-F238E27FC236}">
                <a16:creationId xmlns:a16="http://schemas.microsoft.com/office/drawing/2014/main" id="{FE96A008-766C-E3D5-1D0B-C6DBF53C1C8F}"/>
              </a:ext>
            </a:extLst>
          </p:cNvPr>
          <p:cNvSpPr>
            <a:spLocks noGrp="1"/>
          </p:cNvSpPr>
          <p:nvPr>
            <p:ph type="title"/>
          </p:nvPr>
        </p:nvSpPr>
        <p:spPr/>
        <p:txBody>
          <a:bodyPr>
            <a:noAutofit/>
          </a:bodyPr>
          <a:lstStyle/>
          <a:p>
            <a:r>
              <a:rPr lang="en-US" sz="2800" dirty="0"/>
              <a:t>Considering environmental conditions reveals nuanced microbiome responses to an exogenous stressor</a:t>
            </a:r>
          </a:p>
        </p:txBody>
      </p:sp>
      <p:sp>
        <p:nvSpPr>
          <p:cNvPr id="3" name="Slide Number Placeholder 2">
            <a:extLst>
              <a:ext uri="{FF2B5EF4-FFF2-40B4-BE49-F238E27FC236}">
                <a16:creationId xmlns:a16="http://schemas.microsoft.com/office/drawing/2014/main" id="{1879DDA8-6B0A-FF6F-1571-FE80A3D1793A}"/>
              </a:ext>
            </a:extLst>
          </p:cNvPr>
          <p:cNvSpPr>
            <a:spLocks noGrp="1"/>
          </p:cNvSpPr>
          <p:nvPr>
            <p:ph type="sldNum" sz="quarter" idx="12"/>
          </p:nvPr>
        </p:nvSpPr>
        <p:spPr/>
        <p:txBody>
          <a:bodyPr/>
          <a:lstStyle/>
          <a:p>
            <a:fld id="{BAB9E952-1D86-BC49-A207-68037A4A783D}" type="slidenum">
              <a:rPr lang="en-US" smtClean="0"/>
              <a:t>25</a:t>
            </a:fld>
            <a:endParaRPr lang="en-US"/>
          </a:p>
        </p:txBody>
      </p:sp>
      <p:pic>
        <p:nvPicPr>
          <p:cNvPr id="13" name="Picture 12">
            <a:extLst>
              <a:ext uri="{FF2B5EF4-FFF2-40B4-BE49-F238E27FC236}">
                <a16:creationId xmlns:a16="http://schemas.microsoft.com/office/drawing/2014/main" id="{74F7565F-0BB7-1834-33D3-841A0711AB70}"/>
              </a:ext>
            </a:extLst>
          </p:cNvPr>
          <p:cNvPicPr>
            <a:picLocks noChangeAspect="1"/>
          </p:cNvPicPr>
          <p:nvPr/>
        </p:nvPicPr>
        <p:blipFill>
          <a:blip r:embed="rId4"/>
          <a:srcRect/>
          <a:stretch/>
        </p:blipFill>
        <p:spPr>
          <a:xfrm>
            <a:off x="117716" y="1328735"/>
            <a:ext cx="5951175" cy="5526091"/>
          </a:xfrm>
          <a:prstGeom prst="rect">
            <a:avLst/>
          </a:prstGeom>
        </p:spPr>
      </p:pic>
      <p:sp>
        <p:nvSpPr>
          <p:cNvPr id="9" name="TextBox 8">
            <a:extLst>
              <a:ext uri="{FF2B5EF4-FFF2-40B4-BE49-F238E27FC236}">
                <a16:creationId xmlns:a16="http://schemas.microsoft.com/office/drawing/2014/main" id="{642640B3-D621-14CE-8617-FF122E281259}"/>
              </a:ext>
            </a:extLst>
          </p:cNvPr>
          <p:cNvSpPr txBox="1"/>
          <p:nvPr/>
        </p:nvSpPr>
        <p:spPr>
          <a:xfrm>
            <a:off x="10991382" y="4091781"/>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0" name="TextBox 9">
            <a:extLst>
              <a:ext uri="{FF2B5EF4-FFF2-40B4-BE49-F238E27FC236}">
                <a16:creationId xmlns:a16="http://schemas.microsoft.com/office/drawing/2014/main" id="{A2076045-AF74-D4C4-BF7C-E00111E610BA}"/>
              </a:ext>
            </a:extLst>
          </p:cNvPr>
          <p:cNvSpPr txBox="1"/>
          <p:nvPr/>
        </p:nvSpPr>
        <p:spPr>
          <a:xfrm>
            <a:off x="9402738" y="5465738"/>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nvGrpSpPr>
          <p:cNvPr id="11" name="Group 10">
            <a:extLst>
              <a:ext uri="{FF2B5EF4-FFF2-40B4-BE49-F238E27FC236}">
                <a16:creationId xmlns:a16="http://schemas.microsoft.com/office/drawing/2014/main" id="{0782665C-7536-8D43-488B-383431F695F7}"/>
              </a:ext>
            </a:extLst>
          </p:cNvPr>
          <p:cNvGrpSpPr/>
          <p:nvPr/>
        </p:nvGrpSpPr>
        <p:grpSpPr>
          <a:xfrm>
            <a:off x="918159" y="1466613"/>
            <a:ext cx="4704784" cy="578882"/>
            <a:chOff x="918159" y="1429035"/>
            <a:chExt cx="4704784" cy="578882"/>
          </a:xfrm>
        </p:grpSpPr>
        <p:sp>
          <p:nvSpPr>
            <p:cNvPr id="15" name="TextBox 14">
              <a:extLst>
                <a:ext uri="{FF2B5EF4-FFF2-40B4-BE49-F238E27FC236}">
                  <a16:creationId xmlns:a16="http://schemas.microsoft.com/office/drawing/2014/main" id="{F9F42BAE-F204-8D42-FD55-63DE47D989BF}"/>
                </a:ext>
              </a:extLst>
            </p:cNvPr>
            <p:cNvSpPr txBox="1"/>
            <p:nvPr/>
          </p:nvSpPr>
          <p:spPr>
            <a:xfrm>
              <a:off x="918159" y="1429035"/>
              <a:ext cx="945634"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FD9409"/>
                  </a:solidFill>
                </a:rPr>
                <a:t>LOW</a:t>
              </a:r>
            </a:p>
          </p:txBody>
        </p:sp>
        <p:sp>
          <p:nvSpPr>
            <p:cNvPr id="16" name="TextBox 15">
              <a:extLst>
                <a:ext uri="{FF2B5EF4-FFF2-40B4-BE49-F238E27FC236}">
                  <a16:creationId xmlns:a16="http://schemas.microsoft.com/office/drawing/2014/main" id="{ECFAD8F3-7FAF-7DC8-F884-46490CD413CA}"/>
                </a:ext>
              </a:extLst>
            </p:cNvPr>
            <p:cNvSpPr txBox="1"/>
            <p:nvPr/>
          </p:nvSpPr>
          <p:spPr>
            <a:xfrm>
              <a:off x="4614296" y="1429035"/>
              <a:ext cx="1008647" cy="578882"/>
            </a:xfrm>
            <a:prstGeom prst="roundRect">
              <a:avLst/>
            </a:prstGeom>
            <a:solidFill>
              <a:schemeClr val="bg1"/>
            </a:solidFill>
            <a:ln w="28575">
              <a:solidFill>
                <a:schemeClr val="tx1"/>
              </a:solidFill>
            </a:ln>
          </p:spPr>
          <p:txBody>
            <a:bodyPr wrap="none" rtlCol="0">
              <a:spAutoFit/>
            </a:bodyPr>
            <a:lstStyle/>
            <a:p>
              <a:r>
                <a:rPr lang="en-US" sz="2800" b="1" dirty="0">
                  <a:solidFill>
                    <a:srgbClr val="8C00EC"/>
                  </a:solidFill>
                </a:rPr>
                <a:t>HIGH</a:t>
              </a:r>
            </a:p>
          </p:txBody>
        </p:sp>
      </p:grpSp>
    </p:spTree>
    <p:extLst>
      <p:ext uri="{BB962C8B-B14F-4D97-AF65-F5344CB8AC3E}">
        <p14:creationId xmlns:p14="http://schemas.microsoft.com/office/powerpoint/2010/main" val="38284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F60B-9373-DD42-6472-B0C7A878EB09}"/>
              </a:ext>
            </a:extLst>
          </p:cNvPr>
          <p:cNvSpPr>
            <a:spLocks noGrp="1"/>
          </p:cNvSpPr>
          <p:nvPr>
            <p:ph type="title"/>
          </p:nvPr>
        </p:nvSpPr>
        <p:spPr/>
        <p:txBody>
          <a:bodyPr>
            <a:noAutofit/>
          </a:bodyPr>
          <a:lstStyle/>
          <a:p>
            <a:r>
              <a:rPr lang="en-US" dirty="0"/>
              <a:t>Background contextual landscape shapes </a:t>
            </a:r>
            <a:br>
              <a:rPr lang="en-US" dirty="0"/>
            </a:br>
            <a:r>
              <a:rPr lang="en-US" dirty="0"/>
              <a:t>microbiome response to exogenous stressors</a:t>
            </a:r>
          </a:p>
        </p:txBody>
      </p:sp>
      <p:sp>
        <p:nvSpPr>
          <p:cNvPr id="4" name="Content Placeholder 3">
            <a:extLst>
              <a:ext uri="{FF2B5EF4-FFF2-40B4-BE49-F238E27FC236}">
                <a16:creationId xmlns:a16="http://schemas.microsoft.com/office/drawing/2014/main" id="{7E38EE4F-03A9-80FF-89C1-2EDF66FDC291}"/>
              </a:ext>
            </a:extLst>
          </p:cNvPr>
          <p:cNvSpPr>
            <a:spLocks noGrp="1"/>
          </p:cNvSpPr>
          <p:nvPr>
            <p:ph idx="1"/>
          </p:nvPr>
        </p:nvSpPr>
        <p:spPr>
          <a:xfrm>
            <a:off x="375782" y="1640910"/>
            <a:ext cx="6118508" cy="4715439"/>
          </a:xfrm>
        </p:spPr>
        <p:txBody>
          <a:bodyPr>
            <a:normAutofit lnSpcReduction="10000"/>
          </a:bodyPr>
          <a:lstStyle/>
          <a:p>
            <a:r>
              <a:rPr lang="en-US" dirty="0"/>
              <a:t>Infection burden and sensitivity of the gut microbiome is highest among fish reared at lowest water temperatures</a:t>
            </a:r>
          </a:p>
          <a:p>
            <a:endParaRPr lang="en-US" dirty="0"/>
          </a:p>
          <a:p>
            <a:r>
              <a:rPr lang="en-US" dirty="0"/>
              <a:t>Microbiome’s buffering capacity against exogenous stressors may be environmentally contingent</a:t>
            </a:r>
          </a:p>
          <a:p>
            <a:endParaRPr lang="en-US" dirty="0"/>
          </a:p>
          <a:p>
            <a:r>
              <a:rPr lang="en-US" dirty="0"/>
              <a:t>More work is needed to clarify causal direction between gut microbiome-infection axis, and new measures of temporal response</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C6FE2B9A-C2D0-D546-1493-26DE7FEA3794}"/>
              </a:ext>
            </a:extLst>
          </p:cNvPr>
          <p:cNvSpPr>
            <a:spLocks noGrp="1"/>
          </p:cNvSpPr>
          <p:nvPr>
            <p:ph type="sldNum" sz="quarter" idx="12"/>
          </p:nvPr>
        </p:nvSpPr>
        <p:spPr/>
        <p:txBody>
          <a:bodyPr/>
          <a:lstStyle/>
          <a:p>
            <a:fld id="{BAB9E952-1D86-BC49-A207-68037A4A783D}" type="slidenum">
              <a:rPr lang="en-US" smtClean="0"/>
              <a:t>26</a:t>
            </a:fld>
            <a:endParaRPr lang="en-US"/>
          </a:p>
        </p:txBody>
      </p:sp>
      <p:grpSp>
        <p:nvGrpSpPr>
          <p:cNvPr id="50" name="Group 49">
            <a:extLst>
              <a:ext uri="{FF2B5EF4-FFF2-40B4-BE49-F238E27FC236}">
                <a16:creationId xmlns:a16="http://schemas.microsoft.com/office/drawing/2014/main" id="{7D83B3BF-453F-AE77-43B0-420CE2C18AA2}"/>
              </a:ext>
            </a:extLst>
          </p:cNvPr>
          <p:cNvGrpSpPr/>
          <p:nvPr/>
        </p:nvGrpSpPr>
        <p:grpSpPr>
          <a:xfrm>
            <a:off x="8099268" y="1403368"/>
            <a:ext cx="3515805" cy="1286993"/>
            <a:chOff x="8368566" y="3114712"/>
            <a:chExt cx="3515805" cy="1286993"/>
          </a:xfrm>
        </p:grpSpPr>
        <p:grpSp>
          <p:nvGrpSpPr>
            <p:cNvPr id="51" name="Group 50">
              <a:extLst>
                <a:ext uri="{FF2B5EF4-FFF2-40B4-BE49-F238E27FC236}">
                  <a16:creationId xmlns:a16="http://schemas.microsoft.com/office/drawing/2014/main" id="{EF0EB58E-AB6E-2A1C-A3C9-BAF5B30A7D3E}"/>
                </a:ext>
              </a:extLst>
            </p:cNvPr>
            <p:cNvGrpSpPr/>
            <p:nvPr/>
          </p:nvGrpSpPr>
          <p:grpSpPr>
            <a:xfrm>
              <a:off x="10182078" y="3114712"/>
              <a:ext cx="1702293" cy="1286993"/>
              <a:chOff x="10230382" y="3114712"/>
              <a:chExt cx="1702293" cy="1286993"/>
            </a:xfrm>
          </p:grpSpPr>
          <p:sp>
            <p:nvSpPr>
              <p:cNvPr id="56" name="Diamond 55">
                <a:extLst>
                  <a:ext uri="{FF2B5EF4-FFF2-40B4-BE49-F238E27FC236}">
                    <a16:creationId xmlns:a16="http://schemas.microsoft.com/office/drawing/2014/main" id="{1040D832-74AA-0BF0-6B8A-2241095C284C}"/>
                  </a:ext>
                </a:extLst>
              </p:cNvPr>
              <p:cNvSpPr/>
              <p:nvPr/>
            </p:nvSpPr>
            <p:spPr>
              <a:xfrm>
                <a:off x="11008382" y="3455294"/>
                <a:ext cx="590977" cy="590977"/>
              </a:xfrm>
              <a:prstGeom prst="diamond">
                <a:avLst/>
              </a:prstGeom>
              <a:solidFill>
                <a:srgbClr val="FF7F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B1852D5C-319C-9714-EE97-D44E61C6597E}"/>
                  </a:ext>
                </a:extLst>
              </p:cNvPr>
              <p:cNvPicPr>
                <a:picLocks noChangeAspect="1"/>
              </p:cNvPicPr>
              <p:nvPr/>
            </p:nvPicPr>
            <p:blipFill>
              <a:blip r:embed="rId3"/>
              <a:stretch>
                <a:fillRect/>
              </a:stretch>
            </p:blipFill>
            <p:spPr>
              <a:xfrm rot="12397226">
                <a:off x="10645682" y="3114712"/>
                <a:ext cx="1286993" cy="1286993"/>
              </a:xfrm>
              <a:prstGeom prst="rect">
                <a:avLst/>
              </a:prstGeom>
            </p:spPr>
          </p:pic>
          <p:sp>
            <p:nvSpPr>
              <p:cNvPr id="58" name="Down Arrow 57">
                <a:extLst>
                  <a:ext uri="{FF2B5EF4-FFF2-40B4-BE49-F238E27FC236}">
                    <a16:creationId xmlns:a16="http://schemas.microsoft.com/office/drawing/2014/main" id="{A78BD3E5-3D62-92D6-94E7-7403D28588E2}"/>
                  </a:ext>
                </a:extLst>
              </p:cNvPr>
              <p:cNvSpPr/>
              <p:nvPr/>
            </p:nvSpPr>
            <p:spPr>
              <a:xfrm>
                <a:off x="10230382" y="3451267"/>
                <a:ext cx="647316" cy="613882"/>
              </a:xfrm>
              <a:prstGeom prst="downArrow">
                <a:avLst/>
              </a:prstGeom>
              <a:solidFill>
                <a:srgbClr val="FDBF6F"/>
              </a:solidFill>
              <a:ln w="38100">
                <a:solidFill>
                  <a:srgbClr val="FF7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1B6A7DD-1DBD-B1D1-C33A-B3402BE7AB24}"/>
                </a:ext>
              </a:extLst>
            </p:cNvPr>
            <p:cNvGrpSpPr/>
            <p:nvPr/>
          </p:nvGrpSpPr>
          <p:grpSpPr>
            <a:xfrm>
              <a:off x="8368566" y="3179433"/>
              <a:ext cx="1163201" cy="1157551"/>
              <a:chOff x="8346185" y="3172006"/>
              <a:chExt cx="1163201" cy="1157551"/>
            </a:xfrm>
          </p:grpSpPr>
          <p:pic>
            <p:nvPicPr>
              <p:cNvPr id="54" name="Picture 53">
                <a:extLst>
                  <a:ext uri="{FF2B5EF4-FFF2-40B4-BE49-F238E27FC236}">
                    <a16:creationId xmlns:a16="http://schemas.microsoft.com/office/drawing/2014/main" id="{49149B1E-644C-AA37-719E-BC7012A659FA}"/>
                  </a:ext>
                </a:extLst>
              </p:cNvPr>
              <p:cNvPicPr>
                <a:picLocks noChangeAspect="1"/>
              </p:cNvPicPr>
              <p:nvPr/>
            </p:nvPicPr>
            <p:blipFill rotWithShape="1">
              <a:blip r:embed="rId4"/>
              <a:srcRect r="61431"/>
              <a:stretch/>
            </p:blipFill>
            <p:spPr>
              <a:xfrm>
                <a:off x="9062935" y="3172006"/>
                <a:ext cx="446451" cy="1157551"/>
              </a:xfrm>
              <a:prstGeom prst="rect">
                <a:avLst/>
              </a:prstGeom>
            </p:spPr>
          </p:pic>
          <p:sp>
            <p:nvSpPr>
              <p:cNvPr id="55" name="Down Arrow 54">
                <a:extLst>
                  <a:ext uri="{FF2B5EF4-FFF2-40B4-BE49-F238E27FC236}">
                    <a16:creationId xmlns:a16="http://schemas.microsoft.com/office/drawing/2014/main" id="{83F3CB71-6627-4A62-6927-A814208627D6}"/>
                  </a:ext>
                </a:extLst>
              </p:cNvPr>
              <p:cNvSpPr/>
              <p:nvPr/>
            </p:nvSpPr>
            <p:spPr>
              <a:xfrm rot="10800000">
                <a:off x="8346185" y="3443840"/>
                <a:ext cx="647316" cy="613882"/>
              </a:xfrm>
              <a:prstGeom prst="downArrow">
                <a:avLst/>
              </a:prstGeom>
              <a:solidFill>
                <a:srgbClr val="FB9A99"/>
              </a:solidFill>
              <a:ln w="38100">
                <a:solidFill>
                  <a:srgbClr val="E41A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Equal 52">
              <a:extLst>
                <a:ext uri="{FF2B5EF4-FFF2-40B4-BE49-F238E27FC236}">
                  <a16:creationId xmlns:a16="http://schemas.microsoft.com/office/drawing/2014/main" id="{98B653D0-0FDC-D914-8F69-C60B6CBBE355}"/>
                </a:ext>
              </a:extLst>
            </p:cNvPr>
            <p:cNvSpPr/>
            <p:nvPr/>
          </p:nvSpPr>
          <p:spPr>
            <a:xfrm>
              <a:off x="9497729" y="3362955"/>
              <a:ext cx="590977" cy="790507"/>
            </a:xfrm>
            <a:prstGeom prst="mathEqual">
              <a:avLst>
                <a:gd name="adj1" fmla="val 16105"/>
                <a:gd name="adj2" fmla="val 12984"/>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59" name="Group 58">
            <a:extLst>
              <a:ext uri="{FF2B5EF4-FFF2-40B4-BE49-F238E27FC236}">
                <a16:creationId xmlns:a16="http://schemas.microsoft.com/office/drawing/2014/main" id="{63882597-B9CE-14EC-BEA5-8B150052B27B}"/>
              </a:ext>
            </a:extLst>
          </p:cNvPr>
          <p:cNvGrpSpPr/>
          <p:nvPr/>
        </p:nvGrpSpPr>
        <p:grpSpPr>
          <a:xfrm>
            <a:off x="6553734" y="2907102"/>
            <a:ext cx="5349393" cy="1169994"/>
            <a:chOff x="6589701" y="4841101"/>
            <a:chExt cx="5349393" cy="1169994"/>
          </a:xfrm>
        </p:grpSpPr>
        <p:pic>
          <p:nvPicPr>
            <p:cNvPr id="60" name="Picture 59">
              <a:extLst>
                <a:ext uri="{FF2B5EF4-FFF2-40B4-BE49-F238E27FC236}">
                  <a16:creationId xmlns:a16="http://schemas.microsoft.com/office/drawing/2014/main" id="{ECBF3FC2-9D65-D80F-D1D4-918B83D69021}"/>
                </a:ext>
              </a:extLst>
            </p:cNvPr>
            <p:cNvPicPr>
              <a:picLocks noChangeAspect="1"/>
            </p:cNvPicPr>
            <p:nvPr/>
          </p:nvPicPr>
          <p:blipFill>
            <a:blip r:embed="rId4"/>
            <a:stretch>
              <a:fillRect/>
            </a:stretch>
          </p:blipFill>
          <p:spPr>
            <a:xfrm>
              <a:off x="6589701" y="4899939"/>
              <a:ext cx="1052319" cy="1052319"/>
            </a:xfrm>
            <a:prstGeom prst="rect">
              <a:avLst/>
            </a:prstGeom>
          </p:spPr>
        </p:pic>
        <p:grpSp>
          <p:nvGrpSpPr>
            <p:cNvPr id="61" name="Group 60">
              <a:extLst>
                <a:ext uri="{FF2B5EF4-FFF2-40B4-BE49-F238E27FC236}">
                  <a16:creationId xmlns:a16="http://schemas.microsoft.com/office/drawing/2014/main" id="{EBD2CBD0-A093-6ECA-B28C-1AFF7AD3A640}"/>
                </a:ext>
              </a:extLst>
            </p:cNvPr>
            <p:cNvGrpSpPr/>
            <p:nvPr/>
          </p:nvGrpSpPr>
          <p:grpSpPr>
            <a:xfrm>
              <a:off x="8365169" y="4841101"/>
              <a:ext cx="1169994" cy="1169994"/>
              <a:chOff x="7635435" y="3824269"/>
              <a:chExt cx="1716150" cy="1716150"/>
            </a:xfrm>
          </p:grpSpPr>
          <p:sp>
            <p:nvSpPr>
              <p:cNvPr id="65" name="Diamond 64">
                <a:extLst>
                  <a:ext uri="{FF2B5EF4-FFF2-40B4-BE49-F238E27FC236}">
                    <a16:creationId xmlns:a16="http://schemas.microsoft.com/office/drawing/2014/main" id="{9FFDB45F-7C51-198E-2C43-1DFC9CDF047F}"/>
                  </a:ext>
                </a:extLst>
              </p:cNvPr>
              <p:cNvSpPr/>
              <p:nvPr/>
            </p:nvSpPr>
            <p:spPr>
              <a:xfrm>
                <a:off x="8119080" y="4278420"/>
                <a:ext cx="788042" cy="788042"/>
              </a:xfrm>
              <a:prstGeom prst="diamond">
                <a:avLst/>
              </a:prstGeom>
              <a:solidFill>
                <a:srgbClr val="FF7F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DB1F6079-83AA-ED6B-CD84-9AC8753A8FD7}"/>
                  </a:ext>
                </a:extLst>
              </p:cNvPr>
              <p:cNvPicPr>
                <a:picLocks noChangeAspect="1"/>
              </p:cNvPicPr>
              <p:nvPr/>
            </p:nvPicPr>
            <p:blipFill>
              <a:blip r:embed="rId3"/>
              <a:stretch>
                <a:fillRect/>
              </a:stretch>
            </p:blipFill>
            <p:spPr>
              <a:xfrm rot="12397226">
                <a:off x="7635435" y="3824269"/>
                <a:ext cx="1716150" cy="1716150"/>
              </a:xfrm>
              <a:prstGeom prst="rect">
                <a:avLst/>
              </a:prstGeom>
            </p:spPr>
          </p:pic>
        </p:grpSp>
        <p:sp>
          <p:nvSpPr>
            <p:cNvPr id="62" name="Plus 61">
              <a:extLst>
                <a:ext uri="{FF2B5EF4-FFF2-40B4-BE49-F238E27FC236}">
                  <a16:creationId xmlns:a16="http://schemas.microsoft.com/office/drawing/2014/main" id="{DF3460D1-7E76-C5A5-9ABF-A8AAA44BBBA9}"/>
                </a:ext>
              </a:extLst>
            </p:cNvPr>
            <p:cNvSpPr/>
            <p:nvPr/>
          </p:nvSpPr>
          <p:spPr>
            <a:xfrm rot="2700000">
              <a:off x="7805163" y="5098496"/>
              <a:ext cx="655205" cy="655205"/>
            </a:xfrm>
            <a:prstGeom prst="mathPlus">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E7523522-FAFF-B768-31F1-D382F38A970D}"/>
                </a:ext>
              </a:extLst>
            </p:cNvPr>
            <p:cNvPicPr>
              <a:picLocks noChangeAspect="1"/>
            </p:cNvPicPr>
            <p:nvPr/>
          </p:nvPicPr>
          <p:blipFill rotWithShape="1">
            <a:blip r:embed="rId5"/>
            <a:srcRect t="22484" b="22984"/>
            <a:stretch/>
          </p:blipFill>
          <p:spPr>
            <a:xfrm>
              <a:off x="10127354" y="4932113"/>
              <a:ext cx="1811740" cy="987971"/>
            </a:xfrm>
            <a:prstGeom prst="rect">
              <a:avLst/>
            </a:prstGeom>
            <a:solidFill>
              <a:schemeClr val="bg1"/>
            </a:solidFill>
          </p:spPr>
        </p:pic>
        <p:sp>
          <p:nvSpPr>
            <p:cNvPr id="64" name="Equal 63">
              <a:extLst>
                <a:ext uri="{FF2B5EF4-FFF2-40B4-BE49-F238E27FC236}">
                  <a16:creationId xmlns:a16="http://schemas.microsoft.com/office/drawing/2014/main" id="{3479A807-57CC-04FD-B872-21D6A28CA74C}"/>
                </a:ext>
              </a:extLst>
            </p:cNvPr>
            <p:cNvSpPr/>
            <p:nvPr/>
          </p:nvSpPr>
          <p:spPr>
            <a:xfrm>
              <a:off x="9497729" y="5030845"/>
              <a:ext cx="590977" cy="790507"/>
            </a:xfrm>
            <a:prstGeom prst="mathEqual">
              <a:avLst>
                <a:gd name="adj1" fmla="val 16105"/>
                <a:gd name="adj2" fmla="val 12984"/>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nvGrpSpPr>
          <p:cNvPr id="67" name="Group 66">
            <a:extLst>
              <a:ext uri="{FF2B5EF4-FFF2-40B4-BE49-F238E27FC236}">
                <a16:creationId xmlns:a16="http://schemas.microsoft.com/office/drawing/2014/main" id="{4A2EBED0-BC22-33FC-573C-99FB0EB8CD71}"/>
              </a:ext>
            </a:extLst>
          </p:cNvPr>
          <p:cNvGrpSpPr/>
          <p:nvPr/>
        </p:nvGrpSpPr>
        <p:grpSpPr>
          <a:xfrm>
            <a:off x="7321737" y="4261982"/>
            <a:ext cx="4484754" cy="2059369"/>
            <a:chOff x="7321737" y="4261982"/>
            <a:chExt cx="4484754" cy="2059369"/>
          </a:xfrm>
        </p:grpSpPr>
        <p:grpSp>
          <p:nvGrpSpPr>
            <p:cNvPr id="68" name="Group 67">
              <a:extLst>
                <a:ext uri="{FF2B5EF4-FFF2-40B4-BE49-F238E27FC236}">
                  <a16:creationId xmlns:a16="http://schemas.microsoft.com/office/drawing/2014/main" id="{76AB2E18-96A5-F930-6905-F048C607B7EE}"/>
                </a:ext>
              </a:extLst>
            </p:cNvPr>
            <p:cNvGrpSpPr/>
            <p:nvPr/>
          </p:nvGrpSpPr>
          <p:grpSpPr>
            <a:xfrm>
              <a:off x="9581680" y="4305049"/>
              <a:ext cx="2224811" cy="2016302"/>
              <a:chOff x="8560098" y="4145782"/>
              <a:chExt cx="2224811" cy="2016302"/>
            </a:xfrm>
          </p:grpSpPr>
          <p:pic>
            <p:nvPicPr>
              <p:cNvPr id="74" name="Picture 73">
                <a:extLst>
                  <a:ext uri="{FF2B5EF4-FFF2-40B4-BE49-F238E27FC236}">
                    <a16:creationId xmlns:a16="http://schemas.microsoft.com/office/drawing/2014/main" id="{64FF43C1-6300-2200-5B80-3441D290045C}"/>
                  </a:ext>
                </a:extLst>
              </p:cNvPr>
              <p:cNvPicPr>
                <a:picLocks noChangeAspect="1"/>
              </p:cNvPicPr>
              <p:nvPr/>
            </p:nvPicPr>
            <p:blipFill rotWithShape="1">
              <a:blip r:embed="rId6"/>
              <a:srcRect l="34352" t="26966" r="29748" b="56488"/>
              <a:stretch/>
            </p:blipFill>
            <p:spPr>
              <a:xfrm>
                <a:off x="8560098" y="4145782"/>
                <a:ext cx="2224811" cy="1038274"/>
              </a:xfrm>
              <a:prstGeom prst="rect">
                <a:avLst/>
              </a:prstGeom>
            </p:spPr>
          </p:pic>
          <p:pic>
            <p:nvPicPr>
              <p:cNvPr id="75" name="Picture 74">
                <a:extLst>
                  <a:ext uri="{FF2B5EF4-FFF2-40B4-BE49-F238E27FC236}">
                    <a16:creationId xmlns:a16="http://schemas.microsoft.com/office/drawing/2014/main" id="{60B9C2FF-3828-1A04-0C7D-F9B3A849F192}"/>
                  </a:ext>
                </a:extLst>
              </p:cNvPr>
              <p:cNvPicPr>
                <a:picLocks noChangeAspect="1"/>
              </p:cNvPicPr>
              <p:nvPr/>
            </p:nvPicPr>
            <p:blipFill>
              <a:blip r:embed="rId7"/>
              <a:srcRect/>
              <a:stretch/>
            </p:blipFill>
            <p:spPr>
              <a:xfrm>
                <a:off x="8846560" y="5042627"/>
                <a:ext cx="1102091" cy="1119457"/>
              </a:xfrm>
              <a:prstGeom prst="rect">
                <a:avLst/>
              </a:prstGeom>
            </p:spPr>
          </p:pic>
        </p:grpSp>
        <p:grpSp>
          <p:nvGrpSpPr>
            <p:cNvPr id="69" name="Group 68">
              <a:extLst>
                <a:ext uri="{FF2B5EF4-FFF2-40B4-BE49-F238E27FC236}">
                  <a16:creationId xmlns:a16="http://schemas.microsoft.com/office/drawing/2014/main" id="{EFC4E86A-AE6C-8893-9FF4-680FA912CF23}"/>
                </a:ext>
              </a:extLst>
            </p:cNvPr>
            <p:cNvGrpSpPr/>
            <p:nvPr/>
          </p:nvGrpSpPr>
          <p:grpSpPr>
            <a:xfrm>
              <a:off x="7321737" y="4669704"/>
              <a:ext cx="1286993" cy="1286993"/>
              <a:chOff x="7909188" y="4703376"/>
              <a:chExt cx="1286993" cy="1286993"/>
            </a:xfrm>
          </p:grpSpPr>
          <p:sp>
            <p:nvSpPr>
              <p:cNvPr id="72" name="Diamond 71">
                <a:extLst>
                  <a:ext uri="{FF2B5EF4-FFF2-40B4-BE49-F238E27FC236}">
                    <a16:creationId xmlns:a16="http://schemas.microsoft.com/office/drawing/2014/main" id="{6C9502E0-9B62-B94B-0C04-1EFE69299678}"/>
                  </a:ext>
                </a:extLst>
              </p:cNvPr>
              <p:cNvSpPr/>
              <p:nvPr/>
            </p:nvSpPr>
            <p:spPr>
              <a:xfrm>
                <a:off x="8271888" y="5043958"/>
                <a:ext cx="590977" cy="590977"/>
              </a:xfrm>
              <a:prstGeom prst="diamond">
                <a:avLst/>
              </a:prstGeom>
              <a:solidFill>
                <a:srgbClr val="FF7F0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57ABC2C0-5E12-1E16-DCC6-2DE857470D85}"/>
                  </a:ext>
                </a:extLst>
              </p:cNvPr>
              <p:cNvPicPr>
                <a:picLocks noChangeAspect="1"/>
              </p:cNvPicPr>
              <p:nvPr/>
            </p:nvPicPr>
            <p:blipFill>
              <a:blip r:embed="rId3"/>
              <a:stretch>
                <a:fillRect/>
              </a:stretch>
            </p:blipFill>
            <p:spPr>
              <a:xfrm rot="12397226">
                <a:off x="7909188" y="4703376"/>
                <a:ext cx="1286993" cy="1286993"/>
              </a:xfrm>
              <a:prstGeom prst="rect">
                <a:avLst/>
              </a:prstGeom>
            </p:spPr>
          </p:pic>
        </p:grpSp>
        <p:pic>
          <p:nvPicPr>
            <p:cNvPr id="70" name="Graphic 69" descr="Transfer with solid fill">
              <a:extLst>
                <a:ext uri="{FF2B5EF4-FFF2-40B4-BE49-F238E27FC236}">
                  <a16:creationId xmlns:a16="http://schemas.microsoft.com/office/drawing/2014/main" id="{29C7769E-9424-3A45-5BA5-FDD4B5DBDA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8870" y="4856000"/>
              <a:ext cx="914400" cy="914400"/>
            </a:xfrm>
            <a:prstGeom prst="rect">
              <a:avLst/>
            </a:prstGeom>
          </p:spPr>
        </p:pic>
        <p:sp>
          <p:nvSpPr>
            <p:cNvPr id="71" name="TextBox 70">
              <a:extLst>
                <a:ext uri="{FF2B5EF4-FFF2-40B4-BE49-F238E27FC236}">
                  <a16:creationId xmlns:a16="http://schemas.microsoft.com/office/drawing/2014/main" id="{EC51510D-2D63-0CA6-591B-3AD6B56D3073}"/>
                </a:ext>
              </a:extLst>
            </p:cNvPr>
            <p:cNvSpPr txBox="1"/>
            <p:nvPr/>
          </p:nvSpPr>
          <p:spPr>
            <a:xfrm>
              <a:off x="8777927" y="4261982"/>
              <a:ext cx="695066" cy="1015663"/>
            </a:xfrm>
            <a:prstGeom prst="rect">
              <a:avLst/>
            </a:prstGeom>
            <a:noFill/>
          </p:spPr>
          <p:txBody>
            <a:bodyPr wrap="square" rtlCol="0">
              <a:spAutoFit/>
            </a:bodyPr>
            <a:lstStyle/>
            <a:p>
              <a:pPr algn="ctr"/>
              <a:r>
                <a:rPr lang="en-US" sz="6000" dirty="0">
                  <a:ln>
                    <a:solidFill>
                      <a:sysClr val="windowText" lastClr="000000"/>
                    </a:solidFill>
                  </a:ln>
                  <a:solidFill>
                    <a:schemeClr val="tx1">
                      <a:lumMod val="65000"/>
                      <a:lumOff val="35000"/>
                    </a:schemeClr>
                  </a:solidFill>
                </a:rPr>
                <a:t>?</a:t>
              </a:r>
            </a:p>
          </p:txBody>
        </p:sp>
      </p:grpSp>
    </p:spTree>
    <p:extLst>
      <p:ext uri="{BB962C8B-B14F-4D97-AF65-F5344CB8AC3E}">
        <p14:creationId xmlns:p14="http://schemas.microsoft.com/office/powerpoint/2010/main" val="1668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294D-D8F3-1533-A2C2-7E68F48D5B12}"/>
              </a:ext>
            </a:extLst>
          </p:cNvPr>
          <p:cNvSpPr>
            <a:spLocks noGrp="1"/>
          </p:cNvSpPr>
          <p:nvPr>
            <p:ph type="title"/>
          </p:nvPr>
        </p:nvSpPr>
        <p:spPr/>
        <p:txBody>
          <a:bodyPr>
            <a:normAutofit/>
          </a:bodyPr>
          <a:lstStyle/>
          <a:p>
            <a:r>
              <a:rPr lang="en-US" sz="4400" dirty="0"/>
              <a:t>Acknowledgements</a:t>
            </a:r>
          </a:p>
        </p:txBody>
      </p:sp>
      <p:sp>
        <p:nvSpPr>
          <p:cNvPr id="4" name="Content Placeholder 3">
            <a:extLst>
              <a:ext uri="{FF2B5EF4-FFF2-40B4-BE49-F238E27FC236}">
                <a16:creationId xmlns:a16="http://schemas.microsoft.com/office/drawing/2014/main" id="{E4FB548B-A056-4AF2-6206-ECE1D856B6FD}"/>
              </a:ext>
            </a:extLst>
          </p:cNvPr>
          <p:cNvSpPr>
            <a:spLocks noGrp="1"/>
          </p:cNvSpPr>
          <p:nvPr>
            <p:ph idx="1"/>
          </p:nvPr>
        </p:nvSpPr>
        <p:spPr>
          <a:xfrm>
            <a:off x="82608" y="1356559"/>
            <a:ext cx="8336706" cy="5395912"/>
          </a:xfrm>
        </p:spPr>
        <p:txBody>
          <a:bodyPr numCol="2">
            <a:normAutofit/>
          </a:bodyPr>
          <a:lstStyle/>
          <a:p>
            <a:r>
              <a:rPr lang="en-US" dirty="0"/>
              <a:t>Sharpton Lab:</a:t>
            </a:r>
          </a:p>
          <a:p>
            <a:pPr lvl="1"/>
            <a:r>
              <a:rPr lang="en-US" sz="2000" dirty="0"/>
              <a:t>Alex </a:t>
            </a:r>
            <a:r>
              <a:rPr lang="en-US" sz="2000" dirty="0" err="1"/>
              <a:t>Vompe</a:t>
            </a:r>
            <a:endParaRPr lang="en-US" sz="2000" dirty="0"/>
          </a:p>
          <a:p>
            <a:pPr lvl="1"/>
            <a:r>
              <a:rPr lang="en-US" sz="2000" dirty="0"/>
              <a:t>Austin Hammer</a:t>
            </a:r>
          </a:p>
          <a:p>
            <a:pPr lvl="1"/>
            <a:r>
              <a:rPr lang="en-US" sz="2000" dirty="0"/>
              <a:t>Ebony Strong</a:t>
            </a:r>
          </a:p>
          <a:p>
            <a:pPr lvl="1"/>
            <a:r>
              <a:rPr lang="en-US" sz="2000" dirty="0"/>
              <a:t>Emilee Lance</a:t>
            </a:r>
          </a:p>
          <a:p>
            <a:pPr lvl="1"/>
            <a:r>
              <a:rPr lang="en-US" sz="2000" dirty="0"/>
              <a:t>Sebastian Singleton</a:t>
            </a:r>
          </a:p>
          <a:p>
            <a:pPr lvl="1"/>
            <a:r>
              <a:rPr lang="en-US" sz="2000" dirty="0"/>
              <a:t>Dr. Alex </a:t>
            </a:r>
            <a:r>
              <a:rPr lang="en-US" sz="2000" dirty="0" err="1"/>
              <a:t>Alexiev</a:t>
            </a:r>
            <a:endParaRPr lang="en-US" sz="2000" dirty="0"/>
          </a:p>
          <a:p>
            <a:pPr lvl="1"/>
            <a:r>
              <a:rPr lang="en-US" sz="2000" dirty="0"/>
              <a:t>Dr. Kristin Kasschau</a:t>
            </a:r>
          </a:p>
          <a:p>
            <a:pPr lvl="1"/>
            <a:r>
              <a:rPr lang="en-US" sz="2000" dirty="0"/>
              <a:t>Dr. Thomas J. Sharpton</a:t>
            </a:r>
          </a:p>
          <a:p>
            <a:r>
              <a:rPr lang="en-US" dirty="0"/>
              <a:t>Kent Lab</a:t>
            </a:r>
          </a:p>
          <a:p>
            <a:pPr lvl="1"/>
            <a:r>
              <a:rPr lang="en-US" sz="2000" dirty="0"/>
              <a:t>Kelan Elliot &amp; Ruby Scanlon</a:t>
            </a:r>
          </a:p>
          <a:p>
            <a:pPr lvl="1"/>
            <a:r>
              <a:rPr lang="en-US" sz="2000" dirty="0"/>
              <a:t>Colleen E. Al-Samarrie</a:t>
            </a:r>
          </a:p>
          <a:p>
            <a:pPr lvl="1"/>
            <a:r>
              <a:rPr lang="en-US" sz="2000" dirty="0"/>
              <a:t>Connor Leong</a:t>
            </a:r>
          </a:p>
          <a:p>
            <a:pPr lvl="1"/>
            <a:r>
              <a:rPr lang="en-US" sz="2000" dirty="0"/>
              <a:t>Dr. Corbin Schuster</a:t>
            </a:r>
          </a:p>
          <a:p>
            <a:pPr lvl="1"/>
            <a:r>
              <a:rPr lang="en-US" sz="2000" dirty="0"/>
              <a:t>Dr. Mike L. Kent</a:t>
            </a:r>
          </a:p>
          <a:p>
            <a:r>
              <a:rPr lang="en-US" dirty="0"/>
              <a:t>Collaborators</a:t>
            </a:r>
          </a:p>
          <a:p>
            <a:pPr lvl="1"/>
            <a:r>
              <a:rPr lang="en-US" sz="2000" dirty="0"/>
              <a:t>David Lab</a:t>
            </a:r>
          </a:p>
          <a:p>
            <a:pPr lvl="1"/>
            <a:r>
              <a:rPr lang="en-US" sz="2000" dirty="0"/>
              <a:t>Fern Lab</a:t>
            </a:r>
          </a:p>
          <a:p>
            <a:pPr lvl="1"/>
            <a:r>
              <a:rPr lang="en-US" sz="2000" dirty="0"/>
              <a:t>Mueller Lab</a:t>
            </a:r>
          </a:p>
          <a:p>
            <a:pPr lvl="1"/>
            <a:r>
              <a:rPr lang="en-US" sz="2000" dirty="0"/>
              <a:t>Vega Thurber Lab</a:t>
            </a:r>
          </a:p>
          <a:p>
            <a:r>
              <a:rPr lang="en-US" dirty="0"/>
              <a:t>Funding Sources</a:t>
            </a:r>
          </a:p>
          <a:p>
            <a:pPr lvl="1"/>
            <a:r>
              <a:rPr lang="en-US" dirty="0"/>
              <a:t>NSF Grant 2025457</a:t>
            </a:r>
          </a:p>
          <a:p>
            <a:pPr lvl="1"/>
            <a:r>
              <a:rPr lang="en-US" dirty="0"/>
              <a:t>Oregon Dept. of Fish &amp; Wildlife</a:t>
            </a:r>
          </a:p>
          <a:p>
            <a:pPr lvl="1"/>
            <a:endParaRPr lang="en-US" dirty="0"/>
          </a:p>
        </p:txBody>
      </p:sp>
      <p:sp>
        <p:nvSpPr>
          <p:cNvPr id="3" name="Slide Number Placeholder 2">
            <a:extLst>
              <a:ext uri="{FF2B5EF4-FFF2-40B4-BE49-F238E27FC236}">
                <a16:creationId xmlns:a16="http://schemas.microsoft.com/office/drawing/2014/main" id="{97B647BC-8074-8B28-5C72-CC55E47E56CE}"/>
              </a:ext>
            </a:extLst>
          </p:cNvPr>
          <p:cNvSpPr>
            <a:spLocks noGrp="1"/>
          </p:cNvSpPr>
          <p:nvPr>
            <p:ph type="sldNum" sz="quarter" idx="12"/>
          </p:nvPr>
        </p:nvSpPr>
        <p:spPr/>
        <p:txBody>
          <a:bodyPr/>
          <a:lstStyle/>
          <a:p>
            <a:fld id="{BAB9E952-1D86-BC49-A207-68037A4A783D}" type="slidenum">
              <a:rPr lang="en-US" smtClean="0"/>
              <a:t>27</a:t>
            </a:fld>
            <a:endParaRPr lang="en-US"/>
          </a:p>
        </p:txBody>
      </p:sp>
      <p:pic>
        <p:nvPicPr>
          <p:cNvPr id="5" name="Picture 4">
            <a:extLst>
              <a:ext uri="{FF2B5EF4-FFF2-40B4-BE49-F238E27FC236}">
                <a16:creationId xmlns:a16="http://schemas.microsoft.com/office/drawing/2014/main" id="{B5FAE5C9-D9E0-0E61-B6B9-5BC9BB476DF8}"/>
              </a:ext>
            </a:extLst>
          </p:cNvPr>
          <p:cNvPicPr>
            <a:picLocks noChangeAspect="1"/>
          </p:cNvPicPr>
          <p:nvPr/>
        </p:nvPicPr>
        <p:blipFill>
          <a:blip r:embed="rId3"/>
          <a:stretch>
            <a:fillRect/>
          </a:stretch>
        </p:blipFill>
        <p:spPr>
          <a:xfrm>
            <a:off x="9341179" y="1525700"/>
            <a:ext cx="1440075" cy="1517117"/>
          </a:xfrm>
          <a:prstGeom prst="rect">
            <a:avLst/>
          </a:prstGeom>
        </p:spPr>
      </p:pic>
      <p:sp>
        <p:nvSpPr>
          <p:cNvPr id="6" name="Rounded Rectangle 5">
            <a:extLst>
              <a:ext uri="{FF2B5EF4-FFF2-40B4-BE49-F238E27FC236}">
                <a16:creationId xmlns:a16="http://schemas.microsoft.com/office/drawing/2014/main" id="{73E5CC3C-4D93-1AF3-3754-33D286D6B7BD}"/>
              </a:ext>
            </a:extLst>
          </p:cNvPr>
          <p:cNvSpPr/>
          <p:nvPr/>
        </p:nvSpPr>
        <p:spPr>
          <a:xfrm>
            <a:off x="5300420" y="5242839"/>
            <a:ext cx="5966848" cy="1038105"/>
          </a:xfrm>
          <a:prstGeom prst="roundRect">
            <a:avLst/>
          </a:prstGeom>
          <a:ln w="38100">
            <a:solidFill>
              <a:srgbClr val="D95F02"/>
            </a:solidFill>
          </a:ln>
          <a:effectLst>
            <a:outerShdw dist="76200" dir="2700000" algn="tl" rotWithShape="0">
              <a:schemeClr val="tx1">
                <a:lumMod val="85000"/>
                <a:lumOff val="15000"/>
              </a:scheme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t>Seeking a postdoc summer 2025</a:t>
            </a:r>
            <a:endParaRPr lang="en-US" sz="3200" dirty="0"/>
          </a:p>
          <a:p>
            <a:pPr algn="ctr"/>
            <a:r>
              <a:rPr lang="en-US" sz="2400" dirty="0"/>
              <a:t>Multi-omic microbiome bioinformatics</a:t>
            </a:r>
          </a:p>
        </p:txBody>
      </p:sp>
      <p:pic>
        <p:nvPicPr>
          <p:cNvPr id="70658" name="Picture 2">
            <a:extLst>
              <a:ext uri="{FF2B5EF4-FFF2-40B4-BE49-F238E27FC236}">
                <a16:creationId xmlns:a16="http://schemas.microsoft.com/office/drawing/2014/main" id="{D22E2BE8-50D4-9E99-40B0-2A126F5DE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5216" y="3167098"/>
            <a:ext cx="1365969" cy="1668830"/>
          </a:xfrm>
          <a:prstGeom prst="rect">
            <a:avLst/>
          </a:prstGeom>
          <a:noFill/>
          <a:extLst>
            <a:ext uri="{909E8E84-426E-40DD-AFC4-6F175D3DCCD1}">
              <a14:hiddenFill xmlns:a14="http://schemas.microsoft.com/office/drawing/2010/main">
                <a:solidFill>
                  <a:srgbClr val="FFFFFF"/>
                </a:solidFill>
              </a14:hiddenFill>
            </a:ext>
          </a:extLst>
        </p:spPr>
      </p:pic>
      <p:pic>
        <p:nvPicPr>
          <p:cNvPr id="70660" name="Picture 4">
            <a:extLst>
              <a:ext uri="{FF2B5EF4-FFF2-40B4-BE49-F238E27FC236}">
                <a16:creationId xmlns:a16="http://schemas.microsoft.com/office/drawing/2014/main" id="{629BADA2-E40B-5B10-E7B3-0DE758B50E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49138" y="3209472"/>
            <a:ext cx="1584083" cy="158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69BC8-CC25-24FE-C0F1-D0738216F9CC}"/>
              </a:ext>
            </a:extLst>
          </p:cNvPr>
          <p:cNvPicPr>
            <a:picLocks noChangeAspect="1"/>
          </p:cNvPicPr>
          <p:nvPr/>
        </p:nvPicPr>
        <p:blipFill rotWithShape="1">
          <a:blip r:embed="rId3">
            <a:alphaModFix/>
          </a:blip>
          <a:srcRect l="2464" t="15021" r="19" b="21990"/>
          <a:stretch/>
        </p:blipFill>
        <p:spPr>
          <a:xfrm>
            <a:off x="0" y="0"/>
            <a:ext cx="12192000" cy="4850511"/>
          </a:xfrm>
          <a:prstGeom prst="rect">
            <a:avLst/>
          </a:prstGeom>
        </p:spPr>
      </p:pic>
      <p:sp>
        <p:nvSpPr>
          <p:cNvPr id="19" name="Title 1">
            <a:extLst>
              <a:ext uri="{FF2B5EF4-FFF2-40B4-BE49-F238E27FC236}">
                <a16:creationId xmlns:a16="http://schemas.microsoft.com/office/drawing/2014/main" id="{A2778B90-D27C-C064-4506-789BA7812941}"/>
              </a:ext>
            </a:extLst>
          </p:cNvPr>
          <p:cNvSpPr txBox="1">
            <a:spLocks/>
          </p:cNvSpPr>
          <p:nvPr/>
        </p:nvSpPr>
        <p:spPr>
          <a:xfrm>
            <a:off x="-1" y="4422382"/>
            <a:ext cx="6764053" cy="2435618"/>
          </a:xfrm>
          <a:prstGeom prst="rect">
            <a:avLst/>
          </a:prstGeom>
          <a:solidFill>
            <a:srgbClr val="D73F09"/>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b="1" i="0" kern="1200">
                <a:solidFill>
                  <a:schemeClr val="bg1"/>
                </a:solidFill>
                <a:latin typeface="Arial" panose="020B0604020202020204" pitchFamily="34" charset="0"/>
                <a:ea typeface="+mj-ea"/>
                <a:cs typeface="Arial" panose="020B0604020202020204" pitchFamily="34" charset="0"/>
              </a:defRPr>
            </a:lvl1pPr>
          </a:lstStyle>
          <a:p>
            <a:pPr marL="534988" algn="l"/>
            <a:r>
              <a:rPr lang="en-US" sz="4800" dirty="0">
                <a:latin typeface="Helvetica" pitchFamily="2" charset="0"/>
              </a:rPr>
              <a:t>Thank you!</a:t>
            </a:r>
          </a:p>
        </p:txBody>
      </p:sp>
      <p:sp>
        <p:nvSpPr>
          <p:cNvPr id="20" name="Subtitle 2">
            <a:extLst>
              <a:ext uri="{FF2B5EF4-FFF2-40B4-BE49-F238E27FC236}">
                <a16:creationId xmlns:a16="http://schemas.microsoft.com/office/drawing/2014/main" id="{12C0AFAE-24E3-AE9C-7EB0-DE8EFA7E82CD}"/>
              </a:ext>
            </a:extLst>
          </p:cNvPr>
          <p:cNvSpPr txBox="1">
            <a:spLocks/>
          </p:cNvSpPr>
          <p:nvPr/>
        </p:nvSpPr>
        <p:spPr>
          <a:xfrm>
            <a:off x="6764054" y="4422381"/>
            <a:ext cx="5427945" cy="2435619"/>
          </a:xfrm>
          <a:prstGeom prst="rect">
            <a:avLst/>
          </a:prstGeom>
          <a:solidFill>
            <a:srgbClr val="D73F09"/>
          </a:soli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bg1"/>
                </a:solidFill>
              </a:rPr>
              <a:t>Michael Sieler</a:t>
            </a:r>
          </a:p>
          <a:p>
            <a:pPr marL="0" indent="0">
              <a:buNone/>
            </a:pPr>
            <a:r>
              <a:rPr lang="en-US" sz="3200" dirty="0" err="1">
                <a:solidFill>
                  <a:schemeClr val="bg1"/>
                </a:solidFill>
              </a:rPr>
              <a:t>sielerjm@oregonstate.edu</a:t>
            </a:r>
            <a:endParaRPr lang="en-US" sz="3200" dirty="0">
              <a:solidFill>
                <a:schemeClr val="bg1"/>
              </a:solidFill>
            </a:endParaRPr>
          </a:p>
          <a:p>
            <a:pPr marL="0" indent="0">
              <a:buNone/>
            </a:pPr>
            <a:r>
              <a:rPr lang="en-US" sz="3200" dirty="0">
                <a:solidFill>
                  <a:schemeClr val="bg1"/>
                </a:solidFill>
              </a:rPr>
              <a:t>MichaelSieler.com</a:t>
            </a:r>
          </a:p>
        </p:txBody>
      </p:sp>
      <p:cxnSp>
        <p:nvCxnSpPr>
          <p:cNvPr id="22" name="Straight Connector 21">
            <a:extLst>
              <a:ext uri="{FF2B5EF4-FFF2-40B4-BE49-F238E27FC236}">
                <a16:creationId xmlns:a16="http://schemas.microsoft.com/office/drawing/2014/main" id="{B7037763-0431-BE97-0AD6-A28A71E9E8D2}"/>
              </a:ext>
            </a:extLst>
          </p:cNvPr>
          <p:cNvCxnSpPr>
            <a:cxnSpLocks/>
          </p:cNvCxnSpPr>
          <p:nvPr/>
        </p:nvCxnSpPr>
        <p:spPr>
          <a:xfrm flipH="1">
            <a:off x="0" y="4422382"/>
            <a:ext cx="122056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AEA8BA-916A-0F6F-F82C-0BC657F61FFD}"/>
              </a:ext>
            </a:extLst>
          </p:cNvPr>
          <p:cNvPicPr>
            <a:picLocks noChangeAspect="1"/>
          </p:cNvPicPr>
          <p:nvPr/>
        </p:nvPicPr>
        <p:blipFill>
          <a:blip r:embed="rId4"/>
          <a:stretch>
            <a:fillRect/>
          </a:stretch>
        </p:blipFill>
        <p:spPr>
          <a:xfrm>
            <a:off x="4403253" y="4615496"/>
            <a:ext cx="2049388" cy="2049388"/>
          </a:xfrm>
          <a:prstGeom prst="ellipse">
            <a:avLst/>
          </a:prstGeom>
          <a:ln w="254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07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0968-95A3-6ED2-B329-3AF01274D51B}"/>
              </a:ext>
            </a:extLst>
          </p:cNvPr>
          <p:cNvSpPr>
            <a:spLocks noGrp="1"/>
          </p:cNvSpPr>
          <p:nvPr>
            <p:ph type="sldNum" sz="quarter" idx="12"/>
          </p:nvPr>
        </p:nvSpPr>
        <p:spPr/>
        <p:txBody>
          <a:bodyPr/>
          <a:lstStyle/>
          <a:p>
            <a:fld id="{BAB9E952-1D86-BC49-A207-68037A4A783D}" type="slidenum">
              <a:rPr lang="en-US" smtClean="0"/>
              <a:t>29</a:t>
            </a:fld>
            <a:endParaRPr lang="en-US"/>
          </a:p>
        </p:txBody>
      </p:sp>
    </p:spTree>
    <p:extLst>
      <p:ext uri="{BB962C8B-B14F-4D97-AF65-F5344CB8AC3E}">
        <p14:creationId xmlns:p14="http://schemas.microsoft.com/office/powerpoint/2010/main" val="19852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D5A1F4E-592F-4AB8-FCCE-B229B12BB011}"/>
              </a:ext>
            </a:extLst>
          </p:cNvPr>
          <p:cNvGrpSpPr/>
          <p:nvPr/>
        </p:nvGrpSpPr>
        <p:grpSpPr>
          <a:xfrm>
            <a:off x="8852982" y="1526941"/>
            <a:ext cx="3134787" cy="5194533"/>
            <a:chOff x="8852982" y="1526941"/>
            <a:chExt cx="3134787" cy="5194533"/>
          </a:xfrm>
        </p:grpSpPr>
        <p:pic>
          <p:nvPicPr>
            <p:cNvPr id="5" name="Picture 4">
              <a:extLst>
                <a:ext uri="{FF2B5EF4-FFF2-40B4-BE49-F238E27FC236}">
                  <a16:creationId xmlns:a16="http://schemas.microsoft.com/office/drawing/2014/main" id="{B6E9E0C2-5F78-9620-59A6-FD49D2567EA4}"/>
                </a:ext>
              </a:extLst>
            </p:cNvPr>
            <p:cNvPicPr>
              <a:picLocks noChangeAspect="1"/>
            </p:cNvPicPr>
            <p:nvPr/>
          </p:nvPicPr>
          <p:blipFill rotWithShape="1">
            <a:blip r:embed="rId3"/>
            <a:srcRect t="31491" b="30765"/>
            <a:stretch/>
          </p:blipFill>
          <p:spPr>
            <a:xfrm>
              <a:off x="8852982" y="2690258"/>
              <a:ext cx="3134786" cy="2103415"/>
            </a:xfrm>
            <a:prstGeom prst="rect">
              <a:avLst/>
            </a:prstGeom>
            <a:ln>
              <a:solidFill>
                <a:schemeClr val="tx1"/>
              </a:solidFill>
            </a:ln>
          </p:spPr>
        </p:pic>
        <p:pic>
          <p:nvPicPr>
            <p:cNvPr id="7" name="Picture 6">
              <a:extLst>
                <a:ext uri="{FF2B5EF4-FFF2-40B4-BE49-F238E27FC236}">
                  <a16:creationId xmlns:a16="http://schemas.microsoft.com/office/drawing/2014/main" id="{5E3B3C16-5DE1-48A7-420B-26B0040AC7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79" b="20670"/>
            <a:stretch/>
          </p:blipFill>
          <p:spPr bwMode="auto">
            <a:xfrm>
              <a:off x="8852982" y="1526941"/>
              <a:ext cx="3134787" cy="10380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A960D5-616D-7BC9-0C39-DF5641834DEF}"/>
                </a:ext>
              </a:extLst>
            </p:cNvPr>
            <p:cNvPicPr>
              <a:picLocks noChangeAspect="1"/>
            </p:cNvPicPr>
            <p:nvPr/>
          </p:nvPicPr>
          <p:blipFill rotWithShape="1">
            <a:blip r:embed="rId5"/>
            <a:srcRect l="52270" t="10547" r="833" b="53849"/>
            <a:stretch/>
          </p:blipFill>
          <p:spPr>
            <a:xfrm>
              <a:off x="8852982" y="4936535"/>
              <a:ext cx="3134786" cy="1784939"/>
            </a:xfrm>
            <a:prstGeom prst="rect">
              <a:avLst/>
            </a:prstGeom>
            <a:ln>
              <a:solidFill>
                <a:schemeClr val="tx1"/>
              </a:solidFill>
            </a:ln>
          </p:spPr>
        </p:pic>
      </p:grpSp>
      <p:sp>
        <p:nvSpPr>
          <p:cNvPr id="2" name="Title 1">
            <a:extLst>
              <a:ext uri="{FF2B5EF4-FFF2-40B4-BE49-F238E27FC236}">
                <a16:creationId xmlns:a16="http://schemas.microsoft.com/office/drawing/2014/main" id="{886753DC-D820-6D0A-C531-B6BEFA9D850A}"/>
              </a:ext>
            </a:extLst>
          </p:cNvPr>
          <p:cNvSpPr>
            <a:spLocks noGrp="1"/>
          </p:cNvSpPr>
          <p:nvPr>
            <p:ph type="title"/>
          </p:nvPr>
        </p:nvSpPr>
        <p:spPr/>
        <p:txBody>
          <a:bodyPr lIns="360000" rIns="360000">
            <a:noAutofit/>
          </a:bodyPr>
          <a:lstStyle/>
          <a:p>
            <a:pPr marL="9525"/>
            <a:r>
              <a:rPr lang="en-US" sz="2800" dirty="0"/>
              <a:t>Using zebrafish to clarify how differing environmental conditions and -stressors impact gut microbiomes to influence host health </a:t>
            </a:r>
          </a:p>
        </p:txBody>
      </p:sp>
      <p:sp>
        <p:nvSpPr>
          <p:cNvPr id="8" name="Content Placeholder 7">
            <a:extLst>
              <a:ext uri="{FF2B5EF4-FFF2-40B4-BE49-F238E27FC236}">
                <a16:creationId xmlns:a16="http://schemas.microsoft.com/office/drawing/2014/main" id="{C3ED6DEC-BEAF-C028-AE05-02B8A141AC8A}"/>
              </a:ext>
            </a:extLst>
          </p:cNvPr>
          <p:cNvSpPr>
            <a:spLocks noGrp="1"/>
          </p:cNvSpPr>
          <p:nvPr>
            <p:ph idx="1"/>
          </p:nvPr>
        </p:nvSpPr>
        <p:spPr>
          <a:xfrm>
            <a:off x="633046" y="1825624"/>
            <a:ext cx="8103548" cy="4716843"/>
          </a:xfrm>
        </p:spPr>
        <p:txBody>
          <a:bodyPr>
            <a:normAutofit fontScale="92500" lnSpcReduction="10000"/>
          </a:bodyPr>
          <a:lstStyle/>
          <a:p>
            <a:r>
              <a:rPr lang="en-US" dirty="0"/>
              <a:t>Zebrafish are an advantageous model organism to interrogate the gut microbiome</a:t>
            </a:r>
          </a:p>
          <a:p>
            <a:endParaRPr lang="en-US" dirty="0"/>
          </a:p>
          <a:p>
            <a:r>
              <a:rPr lang="en-US" dirty="0"/>
              <a:t>Prior work in zebrafish has investigated temperature and infection</a:t>
            </a:r>
          </a:p>
          <a:p>
            <a:pPr marL="0" indent="0">
              <a:buNone/>
            </a:pPr>
            <a:endParaRPr lang="en-US" dirty="0"/>
          </a:p>
          <a:p>
            <a:r>
              <a:rPr lang="en-US" dirty="0"/>
              <a:t>Temporal gut microbiome response to the interaction of increasing temperatures and parasite exposure is unclear</a:t>
            </a:r>
          </a:p>
          <a:p>
            <a:endParaRPr lang="en-US" dirty="0"/>
          </a:p>
          <a:p>
            <a:r>
              <a:rPr lang="en-US" dirty="0"/>
              <a:t>Increasing water temperatures and exposure to a common zebrafish intestinal parasite, </a:t>
            </a:r>
            <a:r>
              <a:rPr lang="en-US" i="1" dirty="0"/>
              <a:t>Pseudocapillaria tomentosa</a:t>
            </a:r>
          </a:p>
          <a:p>
            <a:endParaRPr lang="en-US" dirty="0"/>
          </a:p>
          <a:p>
            <a:endParaRPr lang="en-US" dirty="0"/>
          </a:p>
        </p:txBody>
      </p:sp>
      <p:sp>
        <p:nvSpPr>
          <p:cNvPr id="3" name="Slide Number Placeholder 2">
            <a:extLst>
              <a:ext uri="{FF2B5EF4-FFF2-40B4-BE49-F238E27FC236}">
                <a16:creationId xmlns:a16="http://schemas.microsoft.com/office/drawing/2014/main" id="{737F8A31-8C36-130F-3A85-9E4610DDC05D}"/>
              </a:ext>
            </a:extLst>
          </p:cNvPr>
          <p:cNvSpPr>
            <a:spLocks noGrp="1"/>
          </p:cNvSpPr>
          <p:nvPr>
            <p:ph type="sldNum" sz="quarter" idx="12"/>
          </p:nvPr>
        </p:nvSpPr>
        <p:spPr/>
        <p:txBody>
          <a:bodyPr/>
          <a:lstStyle/>
          <a:p>
            <a:fld id="{BAB9E952-1D86-BC49-A207-68037A4A783D}" type="slidenum">
              <a:rPr lang="en-US" smtClean="0"/>
              <a:t>3</a:t>
            </a:fld>
            <a:endParaRPr lang="en-US" dirty="0"/>
          </a:p>
        </p:txBody>
      </p:sp>
    </p:spTree>
    <p:extLst>
      <p:ext uri="{BB962C8B-B14F-4D97-AF65-F5344CB8AC3E}">
        <p14:creationId xmlns:p14="http://schemas.microsoft.com/office/powerpoint/2010/main" val="388698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108B-4ED6-6003-2E09-EEF041BC791F}"/>
              </a:ext>
            </a:extLst>
          </p:cNvPr>
          <p:cNvSpPr>
            <a:spLocks noGrp="1"/>
          </p:cNvSpPr>
          <p:nvPr>
            <p:ph type="title"/>
          </p:nvPr>
        </p:nvSpPr>
        <p:spPr/>
        <p:txBody>
          <a:bodyPr>
            <a:noAutofit/>
          </a:bodyPr>
          <a:lstStyle/>
          <a:p>
            <a:r>
              <a:rPr lang="en-US" sz="2800" dirty="0"/>
              <a:t>Evaluating temporal microbiome responses and infection outcomes to an intestinal parasite across increasing water temperatures</a:t>
            </a:r>
          </a:p>
        </p:txBody>
      </p:sp>
      <p:sp>
        <p:nvSpPr>
          <p:cNvPr id="3" name="Slide Number Placeholder 2">
            <a:extLst>
              <a:ext uri="{FF2B5EF4-FFF2-40B4-BE49-F238E27FC236}">
                <a16:creationId xmlns:a16="http://schemas.microsoft.com/office/drawing/2014/main" id="{5265DA6D-0C4C-2D73-372A-A7F4B9B6DE8F}"/>
              </a:ext>
            </a:extLst>
          </p:cNvPr>
          <p:cNvSpPr>
            <a:spLocks noGrp="1"/>
          </p:cNvSpPr>
          <p:nvPr>
            <p:ph type="sldNum" sz="quarter" idx="12"/>
          </p:nvPr>
        </p:nvSpPr>
        <p:spPr/>
        <p:txBody>
          <a:bodyPr/>
          <a:lstStyle/>
          <a:p>
            <a:fld id="{BAB9E952-1D86-BC49-A207-68037A4A783D}" type="slidenum">
              <a:rPr lang="en-US" smtClean="0"/>
              <a:t>4</a:t>
            </a:fld>
            <a:endParaRPr lang="en-US"/>
          </a:p>
        </p:txBody>
      </p:sp>
      <p:pic>
        <p:nvPicPr>
          <p:cNvPr id="7" name="Picture 6">
            <a:extLst>
              <a:ext uri="{FF2B5EF4-FFF2-40B4-BE49-F238E27FC236}">
                <a16:creationId xmlns:a16="http://schemas.microsoft.com/office/drawing/2014/main" id="{2E50CFCA-4288-A244-FB6B-3EAE39222F06}"/>
              </a:ext>
            </a:extLst>
          </p:cNvPr>
          <p:cNvPicPr>
            <a:picLocks noChangeAspect="1"/>
          </p:cNvPicPr>
          <p:nvPr/>
        </p:nvPicPr>
        <p:blipFill>
          <a:blip r:embed="rId3"/>
          <a:srcRect/>
          <a:stretch/>
        </p:blipFill>
        <p:spPr>
          <a:xfrm>
            <a:off x="217275" y="1556579"/>
            <a:ext cx="11757449" cy="5072820"/>
          </a:xfrm>
          <a:prstGeom prst="rect">
            <a:avLst/>
          </a:prstGeom>
        </p:spPr>
      </p:pic>
      <p:grpSp>
        <p:nvGrpSpPr>
          <p:cNvPr id="12" name="Group 11">
            <a:extLst>
              <a:ext uri="{FF2B5EF4-FFF2-40B4-BE49-F238E27FC236}">
                <a16:creationId xmlns:a16="http://schemas.microsoft.com/office/drawing/2014/main" id="{D918ED83-C298-FF36-60DC-4C284BB2E072}"/>
              </a:ext>
            </a:extLst>
          </p:cNvPr>
          <p:cNvGrpSpPr/>
          <p:nvPr/>
        </p:nvGrpSpPr>
        <p:grpSpPr>
          <a:xfrm>
            <a:off x="822036" y="2429164"/>
            <a:ext cx="1052946" cy="2465605"/>
            <a:chOff x="822036" y="2429164"/>
            <a:chExt cx="1052946" cy="2465605"/>
          </a:xfrm>
        </p:grpSpPr>
        <p:sp>
          <p:nvSpPr>
            <p:cNvPr id="4" name="Rounded Rectangle 3">
              <a:extLst>
                <a:ext uri="{FF2B5EF4-FFF2-40B4-BE49-F238E27FC236}">
                  <a16:creationId xmlns:a16="http://schemas.microsoft.com/office/drawing/2014/main" id="{EE9FB369-DD66-41AD-401F-C21C5323ECFA}"/>
                </a:ext>
              </a:extLst>
            </p:cNvPr>
            <p:cNvSpPr/>
            <p:nvPr/>
          </p:nvSpPr>
          <p:spPr>
            <a:xfrm>
              <a:off x="822036" y="2429164"/>
              <a:ext cx="1052946" cy="42487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28°C</a:t>
              </a:r>
            </a:p>
          </p:txBody>
        </p:sp>
        <p:sp>
          <p:nvSpPr>
            <p:cNvPr id="5" name="Rounded Rectangle 4">
              <a:extLst>
                <a:ext uri="{FF2B5EF4-FFF2-40B4-BE49-F238E27FC236}">
                  <a16:creationId xmlns:a16="http://schemas.microsoft.com/office/drawing/2014/main" id="{6257C37A-BDF7-7E1B-919A-6CB80A8260F0}"/>
                </a:ext>
              </a:extLst>
            </p:cNvPr>
            <p:cNvSpPr/>
            <p:nvPr/>
          </p:nvSpPr>
          <p:spPr>
            <a:xfrm>
              <a:off x="822036" y="3468005"/>
              <a:ext cx="1052946" cy="42487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32°C</a:t>
              </a:r>
            </a:p>
          </p:txBody>
        </p:sp>
        <p:sp>
          <p:nvSpPr>
            <p:cNvPr id="6" name="Rounded Rectangle 5">
              <a:extLst>
                <a:ext uri="{FF2B5EF4-FFF2-40B4-BE49-F238E27FC236}">
                  <a16:creationId xmlns:a16="http://schemas.microsoft.com/office/drawing/2014/main" id="{C5A8B539-9B4B-4DA1-7132-11574218839F}"/>
                </a:ext>
              </a:extLst>
            </p:cNvPr>
            <p:cNvSpPr/>
            <p:nvPr/>
          </p:nvSpPr>
          <p:spPr>
            <a:xfrm>
              <a:off x="822036" y="4469896"/>
              <a:ext cx="1052946" cy="42487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35°C</a:t>
              </a:r>
            </a:p>
          </p:txBody>
        </p:sp>
      </p:grpSp>
      <p:sp>
        <p:nvSpPr>
          <p:cNvPr id="14" name="Rectangle 13">
            <a:extLst>
              <a:ext uri="{FF2B5EF4-FFF2-40B4-BE49-F238E27FC236}">
                <a16:creationId xmlns:a16="http://schemas.microsoft.com/office/drawing/2014/main" id="{97D5EC68-8FC2-2CFF-7667-E60792C98A41}"/>
              </a:ext>
            </a:extLst>
          </p:cNvPr>
          <p:cNvSpPr/>
          <p:nvPr/>
        </p:nvSpPr>
        <p:spPr>
          <a:xfrm>
            <a:off x="3149602" y="1426028"/>
            <a:ext cx="1615065" cy="5295446"/>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E5F9186-D2CB-FC0F-CB38-DF2EE9C5FCAE}"/>
              </a:ext>
            </a:extLst>
          </p:cNvPr>
          <p:cNvSpPr/>
          <p:nvPr/>
        </p:nvSpPr>
        <p:spPr>
          <a:xfrm>
            <a:off x="4762005" y="1556579"/>
            <a:ext cx="4469519" cy="5295446"/>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6B8F09-9DC6-EA27-C873-DB8EE6FB4CCA}"/>
              </a:ext>
            </a:extLst>
          </p:cNvPr>
          <p:cNvSpPr/>
          <p:nvPr/>
        </p:nvSpPr>
        <p:spPr>
          <a:xfrm>
            <a:off x="2006930" y="1556579"/>
            <a:ext cx="7230070" cy="5691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7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5ECC-8239-46C1-ECCE-D82E03A546B7}"/>
              </a:ext>
            </a:extLst>
          </p:cNvPr>
          <p:cNvSpPr>
            <a:spLocks noGrp="1"/>
          </p:cNvSpPr>
          <p:nvPr>
            <p:ph type="title"/>
          </p:nvPr>
        </p:nvSpPr>
        <p:spPr/>
        <p:txBody>
          <a:bodyPr/>
          <a:lstStyle/>
          <a:p>
            <a:r>
              <a:rPr lang="en-US" dirty="0"/>
              <a:t>Infection Outcomes</a:t>
            </a:r>
          </a:p>
        </p:txBody>
      </p:sp>
      <p:sp>
        <p:nvSpPr>
          <p:cNvPr id="3" name="Text Placeholder 2">
            <a:extLst>
              <a:ext uri="{FF2B5EF4-FFF2-40B4-BE49-F238E27FC236}">
                <a16:creationId xmlns:a16="http://schemas.microsoft.com/office/drawing/2014/main" id="{17304144-856E-F43C-FAB4-A976628770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6C5C09-99A6-1AAA-D06F-92B415A40C64}"/>
              </a:ext>
            </a:extLst>
          </p:cNvPr>
          <p:cNvSpPr>
            <a:spLocks noGrp="1"/>
          </p:cNvSpPr>
          <p:nvPr>
            <p:ph type="sldNum" sz="quarter" idx="12"/>
          </p:nvPr>
        </p:nvSpPr>
        <p:spPr/>
        <p:txBody>
          <a:bodyPr/>
          <a:lstStyle/>
          <a:p>
            <a:fld id="{BAB9E952-1D86-BC49-A207-68037A4A783D}" type="slidenum">
              <a:rPr lang="en-US" smtClean="0"/>
              <a:t>5</a:t>
            </a:fld>
            <a:endParaRPr lang="en-US"/>
          </a:p>
        </p:txBody>
      </p:sp>
    </p:spTree>
    <p:extLst>
      <p:ext uri="{BB962C8B-B14F-4D97-AF65-F5344CB8AC3E}">
        <p14:creationId xmlns:p14="http://schemas.microsoft.com/office/powerpoint/2010/main" val="43185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06C40B-BB0A-4A83-09A3-E16E2D6AD35C}"/>
              </a:ext>
            </a:extLst>
          </p:cNvPr>
          <p:cNvPicPr>
            <a:picLocks noChangeAspect="1"/>
          </p:cNvPicPr>
          <p:nvPr/>
        </p:nvPicPr>
        <p:blipFill>
          <a:blip r:embed="rId3"/>
          <a:srcRect/>
          <a:stretch/>
        </p:blipFill>
        <p:spPr>
          <a:xfrm>
            <a:off x="137990" y="1325563"/>
            <a:ext cx="11916018" cy="5532437"/>
          </a:xfrm>
          <a:prstGeom prst="rect">
            <a:avLst/>
          </a:prstGeom>
        </p:spPr>
      </p:pic>
      <p:sp>
        <p:nvSpPr>
          <p:cNvPr id="2" name="Title 1">
            <a:extLst>
              <a:ext uri="{FF2B5EF4-FFF2-40B4-BE49-F238E27FC236}">
                <a16:creationId xmlns:a16="http://schemas.microsoft.com/office/drawing/2014/main" id="{7140394F-63C0-9002-42E4-84D5FDF2BA00}"/>
              </a:ext>
            </a:extLst>
          </p:cNvPr>
          <p:cNvSpPr>
            <a:spLocks noGrp="1"/>
          </p:cNvSpPr>
          <p:nvPr>
            <p:ph type="title"/>
          </p:nvPr>
        </p:nvSpPr>
        <p:spPr/>
        <p:txBody>
          <a:bodyPr/>
          <a:lstStyle/>
          <a:p>
            <a:r>
              <a:rPr lang="en-US" dirty="0"/>
              <a:t>Infection burden over time by temperature group</a:t>
            </a:r>
          </a:p>
        </p:txBody>
      </p:sp>
      <p:sp>
        <p:nvSpPr>
          <p:cNvPr id="11" name="Slide Number Placeholder 2">
            <a:extLst>
              <a:ext uri="{FF2B5EF4-FFF2-40B4-BE49-F238E27FC236}">
                <a16:creationId xmlns:a16="http://schemas.microsoft.com/office/drawing/2014/main" id="{782E0D1D-85BD-DEEC-1D73-8DBE4DA36591}"/>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6</a:t>
            </a:fld>
            <a:endParaRPr lang="en-US" dirty="0"/>
          </a:p>
        </p:txBody>
      </p:sp>
    </p:spTree>
    <p:extLst>
      <p:ext uri="{BB962C8B-B14F-4D97-AF65-F5344CB8AC3E}">
        <p14:creationId xmlns:p14="http://schemas.microsoft.com/office/powerpoint/2010/main" val="6769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94F-63C0-9002-42E4-84D5FDF2BA00}"/>
              </a:ext>
            </a:extLst>
          </p:cNvPr>
          <p:cNvSpPr>
            <a:spLocks noGrp="1"/>
          </p:cNvSpPr>
          <p:nvPr>
            <p:ph type="title"/>
          </p:nvPr>
        </p:nvSpPr>
        <p:spPr/>
        <p:txBody>
          <a:bodyPr/>
          <a:lstStyle/>
          <a:p>
            <a:r>
              <a:rPr lang="en-US" dirty="0"/>
              <a:t>Infection burden observed in fish </a:t>
            </a:r>
            <a:br>
              <a:rPr lang="en-US" dirty="0"/>
            </a:br>
            <a:r>
              <a:rPr lang="en-US" dirty="0"/>
              <a:t>reared at lower water temperatures</a:t>
            </a:r>
          </a:p>
        </p:txBody>
      </p:sp>
      <p:pic>
        <p:nvPicPr>
          <p:cNvPr id="4" name="Picture 3">
            <a:extLst>
              <a:ext uri="{FF2B5EF4-FFF2-40B4-BE49-F238E27FC236}">
                <a16:creationId xmlns:a16="http://schemas.microsoft.com/office/drawing/2014/main" id="{6406C40B-BB0A-4A83-09A3-E16E2D6AD35C}"/>
              </a:ext>
            </a:extLst>
          </p:cNvPr>
          <p:cNvPicPr>
            <a:picLocks noChangeAspect="1"/>
          </p:cNvPicPr>
          <p:nvPr/>
        </p:nvPicPr>
        <p:blipFill>
          <a:blip r:embed="rId3"/>
          <a:srcRect/>
          <a:stretch/>
        </p:blipFill>
        <p:spPr>
          <a:xfrm>
            <a:off x="137990" y="1325563"/>
            <a:ext cx="11916018" cy="5532436"/>
          </a:xfrm>
          <a:prstGeom prst="rect">
            <a:avLst/>
          </a:prstGeom>
        </p:spPr>
      </p:pic>
      <p:sp>
        <p:nvSpPr>
          <p:cNvPr id="3" name="Slide Number Placeholder 2">
            <a:extLst>
              <a:ext uri="{FF2B5EF4-FFF2-40B4-BE49-F238E27FC236}">
                <a16:creationId xmlns:a16="http://schemas.microsoft.com/office/drawing/2014/main" id="{5390936A-D7E9-E991-B025-7284ACB677E2}"/>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7</a:t>
            </a:fld>
            <a:endParaRPr lang="en-US" dirty="0"/>
          </a:p>
        </p:txBody>
      </p:sp>
    </p:spTree>
    <p:extLst>
      <p:ext uri="{BB962C8B-B14F-4D97-AF65-F5344CB8AC3E}">
        <p14:creationId xmlns:p14="http://schemas.microsoft.com/office/powerpoint/2010/main" val="17827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94F-63C0-9002-42E4-84D5FDF2BA00}"/>
              </a:ext>
            </a:extLst>
          </p:cNvPr>
          <p:cNvSpPr>
            <a:spLocks noGrp="1"/>
          </p:cNvSpPr>
          <p:nvPr>
            <p:ph type="title"/>
          </p:nvPr>
        </p:nvSpPr>
        <p:spPr/>
        <p:txBody>
          <a:bodyPr/>
          <a:lstStyle/>
          <a:p>
            <a:r>
              <a:rPr lang="en-US" dirty="0"/>
              <a:t>Higher water temperatures may be </a:t>
            </a:r>
            <a:br>
              <a:rPr lang="en-US" dirty="0"/>
            </a:br>
            <a:r>
              <a:rPr lang="en-US" dirty="0"/>
              <a:t>protective against infection burden</a:t>
            </a:r>
          </a:p>
        </p:txBody>
      </p:sp>
      <p:pic>
        <p:nvPicPr>
          <p:cNvPr id="4" name="Picture 3">
            <a:extLst>
              <a:ext uri="{FF2B5EF4-FFF2-40B4-BE49-F238E27FC236}">
                <a16:creationId xmlns:a16="http://schemas.microsoft.com/office/drawing/2014/main" id="{6406C40B-BB0A-4A83-09A3-E16E2D6AD35C}"/>
              </a:ext>
            </a:extLst>
          </p:cNvPr>
          <p:cNvPicPr>
            <a:picLocks noChangeAspect="1"/>
          </p:cNvPicPr>
          <p:nvPr/>
        </p:nvPicPr>
        <p:blipFill>
          <a:blip r:embed="rId3"/>
          <a:srcRect/>
          <a:stretch/>
        </p:blipFill>
        <p:spPr>
          <a:xfrm>
            <a:off x="137990" y="1325563"/>
            <a:ext cx="11916018" cy="5532436"/>
          </a:xfrm>
          <a:prstGeom prst="rect">
            <a:avLst/>
          </a:prstGeom>
        </p:spPr>
      </p:pic>
      <p:grpSp>
        <p:nvGrpSpPr>
          <p:cNvPr id="14" name="Group 13">
            <a:extLst>
              <a:ext uri="{FF2B5EF4-FFF2-40B4-BE49-F238E27FC236}">
                <a16:creationId xmlns:a16="http://schemas.microsoft.com/office/drawing/2014/main" id="{FB23171E-5DDB-6F06-6797-5A5409FF9CC3}"/>
              </a:ext>
            </a:extLst>
          </p:cNvPr>
          <p:cNvGrpSpPr/>
          <p:nvPr/>
        </p:nvGrpSpPr>
        <p:grpSpPr>
          <a:xfrm>
            <a:off x="6589986" y="2427890"/>
            <a:ext cx="756745" cy="653112"/>
            <a:chOff x="6589986" y="2427890"/>
            <a:chExt cx="756745" cy="653112"/>
          </a:xfrm>
        </p:grpSpPr>
        <p:cxnSp>
          <p:nvCxnSpPr>
            <p:cNvPr id="5" name="Straight Connector 4">
              <a:extLst>
                <a:ext uri="{FF2B5EF4-FFF2-40B4-BE49-F238E27FC236}">
                  <a16:creationId xmlns:a16="http://schemas.microsoft.com/office/drawing/2014/main" id="{25CC3A9F-38B9-380D-3778-EDA9A34675E4}"/>
                </a:ext>
              </a:extLst>
            </p:cNvPr>
            <p:cNvCxnSpPr/>
            <p:nvPr/>
          </p:nvCxnSpPr>
          <p:spPr>
            <a:xfrm>
              <a:off x="6589986" y="2699058"/>
              <a:ext cx="756745"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9D8CFCB-2C0C-033E-B379-F91674479E98}"/>
                </a:ext>
              </a:extLst>
            </p:cNvPr>
            <p:cNvCxnSpPr>
              <a:cxnSpLocks/>
            </p:cNvCxnSpPr>
            <p:nvPr/>
          </p:nvCxnSpPr>
          <p:spPr>
            <a:xfrm>
              <a:off x="6589986" y="2971274"/>
              <a:ext cx="365760" cy="0"/>
            </a:xfrm>
            <a:prstGeom prst="line">
              <a:avLst/>
            </a:prstGeom>
            <a:ln w="571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DB05091-F6BC-7A19-4226-CE54468A2CFE}"/>
                </a:ext>
              </a:extLst>
            </p:cNvPr>
            <p:cNvSpPr txBox="1"/>
            <p:nvPr/>
          </p:nvSpPr>
          <p:spPr>
            <a:xfrm>
              <a:off x="6589986" y="2427890"/>
              <a:ext cx="756745" cy="369332"/>
            </a:xfrm>
            <a:prstGeom prst="rect">
              <a:avLst/>
            </a:prstGeom>
            <a:noFill/>
          </p:spPr>
          <p:txBody>
            <a:bodyPr wrap="square" rtlCol="0">
              <a:spAutoFit/>
            </a:bodyPr>
            <a:lstStyle/>
            <a:p>
              <a:pPr algn="ctr"/>
              <a:r>
                <a:rPr lang="en-US" dirty="0"/>
                <a:t>*</a:t>
              </a:r>
            </a:p>
          </p:txBody>
        </p:sp>
        <p:sp>
          <p:nvSpPr>
            <p:cNvPr id="13" name="TextBox 12">
              <a:extLst>
                <a:ext uri="{FF2B5EF4-FFF2-40B4-BE49-F238E27FC236}">
                  <a16:creationId xmlns:a16="http://schemas.microsoft.com/office/drawing/2014/main" id="{2BBDE6E7-7036-FE8C-301E-69100F29ED24}"/>
                </a:ext>
              </a:extLst>
            </p:cNvPr>
            <p:cNvSpPr txBox="1"/>
            <p:nvPr/>
          </p:nvSpPr>
          <p:spPr>
            <a:xfrm>
              <a:off x="6622110" y="2711670"/>
              <a:ext cx="353027" cy="369332"/>
            </a:xfrm>
            <a:prstGeom prst="rect">
              <a:avLst/>
            </a:prstGeom>
            <a:noFill/>
          </p:spPr>
          <p:txBody>
            <a:bodyPr wrap="square" rtlCol="0">
              <a:spAutoFit/>
            </a:bodyPr>
            <a:lstStyle/>
            <a:p>
              <a:pPr algn="ctr"/>
              <a:r>
                <a:rPr lang="en-US" dirty="0"/>
                <a:t>*</a:t>
              </a:r>
            </a:p>
          </p:txBody>
        </p:sp>
      </p:grpSp>
      <p:sp>
        <p:nvSpPr>
          <p:cNvPr id="15" name="Slide Number Placeholder 2">
            <a:extLst>
              <a:ext uri="{FF2B5EF4-FFF2-40B4-BE49-F238E27FC236}">
                <a16:creationId xmlns:a16="http://schemas.microsoft.com/office/drawing/2014/main" id="{88F44039-4211-4711-355D-CB046136A587}"/>
              </a:ext>
            </a:extLst>
          </p:cNvPr>
          <p:cNvSpPr>
            <a:spLocks noGrp="1"/>
          </p:cNvSpPr>
          <p:nvPr>
            <p:ph type="sldNum" sz="quarter" idx="12"/>
          </p:nvPr>
        </p:nvSpPr>
        <p:spPr>
          <a:xfrm>
            <a:off x="9334500" y="6356349"/>
            <a:ext cx="2743200" cy="365125"/>
          </a:xfrm>
        </p:spPr>
        <p:txBody>
          <a:bodyPr/>
          <a:lstStyle/>
          <a:p>
            <a:fld id="{BAB9E952-1D86-BC49-A207-68037A4A783D}" type="slidenum">
              <a:rPr lang="en-US" smtClean="0"/>
              <a:t>8</a:t>
            </a:fld>
            <a:endParaRPr lang="en-US" dirty="0"/>
          </a:p>
        </p:txBody>
      </p:sp>
    </p:spTree>
    <p:extLst>
      <p:ext uri="{BB962C8B-B14F-4D97-AF65-F5344CB8AC3E}">
        <p14:creationId xmlns:p14="http://schemas.microsoft.com/office/powerpoint/2010/main" val="30987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DD89-A4B3-9232-9352-C10A28F65F72}"/>
              </a:ext>
            </a:extLst>
          </p:cNvPr>
          <p:cNvSpPr>
            <a:spLocks noGrp="1"/>
          </p:cNvSpPr>
          <p:nvPr>
            <p:ph type="title"/>
          </p:nvPr>
        </p:nvSpPr>
        <p:spPr/>
        <p:txBody>
          <a:bodyPr/>
          <a:lstStyle/>
          <a:p>
            <a:r>
              <a:rPr lang="en-US" dirty="0"/>
              <a:t>Microbiome Response</a:t>
            </a:r>
          </a:p>
        </p:txBody>
      </p:sp>
      <p:sp>
        <p:nvSpPr>
          <p:cNvPr id="3" name="Text Placeholder 2">
            <a:extLst>
              <a:ext uri="{FF2B5EF4-FFF2-40B4-BE49-F238E27FC236}">
                <a16:creationId xmlns:a16="http://schemas.microsoft.com/office/drawing/2014/main" id="{D4AA4CAA-1C91-28A2-00D7-B1DB7B3EE2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016613-BCBB-131B-0D1E-65A82B215AA5}"/>
              </a:ext>
            </a:extLst>
          </p:cNvPr>
          <p:cNvSpPr>
            <a:spLocks noGrp="1"/>
          </p:cNvSpPr>
          <p:nvPr>
            <p:ph type="sldNum" sz="quarter" idx="12"/>
          </p:nvPr>
        </p:nvSpPr>
        <p:spPr/>
        <p:txBody>
          <a:bodyPr/>
          <a:lstStyle/>
          <a:p>
            <a:fld id="{BAB9E952-1D86-BC49-A207-68037A4A783D}" type="slidenum">
              <a:rPr lang="en-US" smtClean="0"/>
              <a:t>9</a:t>
            </a:fld>
            <a:endParaRPr lang="en-US"/>
          </a:p>
        </p:txBody>
      </p:sp>
    </p:spTree>
    <p:extLst>
      <p:ext uri="{BB962C8B-B14F-4D97-AF65-F5344CB8AC3E}">
        <p14:creationId xmlns:p14="http://schemas.microsoft.com/office/powerpoint/2010/main" val="2094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Template_OSU_07152024" id="{EBF75B86-FB2C-5448-8DC7-5BAB85243BB7}" vid="{34CC385F-E8A6-2B40-B878-3D67BBB93E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20229</TotalTime>
  <Words>2934</Words>
  <Application>Microsoft Macintosh PowerPoint</Application>
  <PresentationFormat>Widescreen</PresentationFormat>
  <Paragraphs>326</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Calibri</vt:lpstr>
      <vt:lpstr>Helvetica</vt:lpstr>
      <vt:lpstr>Helvetica Neue</vt:lpstr>
      <vt:lpstr>Office Theme</vt:lpstr>
      <vt:lpstr>Modeling the gut microbiome's resistance and resilience to climate change and infection in zebrafish</vt:lpstr>
      <vt:lpstr>Climate change is anticipated to impact gut microbiome stability to influence host health</vt:lpstr>
      <vt:lpstr>Using zebrafish to clarify how differing environmental conditions and -stressors impact gut microbiomes to influence host health </vt:lpstr>
      <vt:lpstr>Evaluating temporal microbiome responses and infection outcomes to an intestinal parasite across increasing water temperatures</vt:lpstr>
      <vt:lpstr>Infection Outcomes</vt:lpstr>
      <vt:lpstr>Infection burden over time by temperature group</vt:lpstr>
      <vt:lpstr>Infection burden observed in fish  reared at lower water temperatures</vt:lpstr>
      <vt:lpstr>Higher water temperatures may be  protective against infection burden</vt:lpstr>
      <vt:lpstr>Microbiome Response</vt:lpstr>
      <vt:lpstr>Measuring microbiome response to an exogenous stressor</vt:lpstr>
      <vt:lpstr>Gut Microbial Diversity</vt:lpstr>
      <vt:lpstr>No significant difference between control and exposed fish within temperature groups at baseline sampling</vt:lpstr>
      <vt:lpstr>Parasite exposure alters trajectory of gut microbiome diversification at lower water temperatures</vt:lpstr>
      <vt:lpstr>Water temperature moderates gut microbiome’s sensitivity to parasite exposure </vt:lpstr>
      <vt:lpstr>Gut Microbial  Community Composition</vt:lpstr>
      <vt:lpstr>Baseline gut microbial community composition prior to parasite exposure</vt:lpstr>
      <vt:lpstr>Parasite exposure restructures the gut microbiome in a water temperature dependent manner by 42 days post exposure</vt:lpstr>
      <vt:lpstr>Infection &amp; Microbiome</vt:lpstr>
      <vt:lpstr>Non-linear relationship between infection burden and alpha diversity scores</vt:lpstr>
      <vt:lpstr>Higher infection burden in fish with lowest and highest alpha diversity scores </vt:lpstr>
      <vt:lpstr>Higher infection burden in fish with lowest and highest alpha diversity scores </vt:lpstr>
      <vt:lpstr>Higher infection burden in fish with lowest and highest alpha diversity scores </vt:lpstr>
      <vt:lpstr>Infection outcome and gut microbiome response varies across water temperatures</vt:lpstr>
      <vt:lpstr>Ignoring environmental conditions may obscure latent patterns  in microbiome responses to an exogenous stressor</vt:lpstr>
      <vt:lpstr>Considering environmental conditions reveals nuanced microbiome responses to an exogenous stressor</vt:lpstr>
      <vt:lpstr>Background contextual landscape shapes  microbiome response to exogenous stressors</vt:lpstr>
      <vt:lpstr>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gut microbiome's resistance and resilience to climate change and infection in zebrafish</dc:title>
  <dc:creator>Sieler Jr, Michael James</dc:creator>
  <cp:lastModifiedBy>Michael J Sieler Jr</cp:lastModifiedBy>
  <cp:revision>124</cp:revision>
  <dcterms:created xsi:type="dcterms:W3CDTF">2024-07-15T23:33:59Z</dcterms:created>
  <dcterms:modified xsi:type="dcterms:W3CDTF">2024-11-03T20:13:49Z</dcterms:modified>
</cp:coreProperties>
</file>